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8" r:id="rId8"/>
    <p:sldId id="267" r:id="rId9"/>
    <p:sldId id="261" r:id="rId10"/>
    <p:sldId id="263" r:id="rId11"/>
    <p:sldId id="264" r:id="rId12"/>
  </p:sldIdLst>
  <p:sldSz cx="9906000" cy="6858000" type="A4"/>
  <p:notesSz cx="9144000" cy="6858000"/>
  <p:defaultTextStyle>
    <a:defPPr>
      <a:defRPr lang="pt-BR"/>
    </a:defPPr>
    <a:lvl1pPr marL="0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9466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8931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8397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7863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7328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6794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6259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5725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95" autoAdjust="0"/>
    <p:restoredTop sz="93606" autoAdjust="0"/>
  </p:normalViewPr>
  <p:slideViewPr>
    <p:cSldViewPr>
      <p:cViewPr varScale="1">
        <p:scale>
          <a:sx n="63" d="100"/>
          <a:sy n="63" d="100"/>
        </p:scale>
        <p:origin x="-114" y="-228"/>
      </p:cViewPr>
      <p:guideLst>
        <p:guide orient="horz" pos="2161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8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8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7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7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6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6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5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116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3434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2145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6888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8625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946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89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839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78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732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67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625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57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400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9598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9466" indent="0">
              <a:buNone/>
              <a:defRPr sz="2100" b="1"/>
            </a:lvl2pPr>
            <a:lvl3pPr marL="958931" indent="0">
              <a:buNone/>
              <a:defRPr sz="1900" b="1"/>
            </a:lvl3pPr>
            <a:lvl4pPr marL="1438397" indent="0">
              <a:buNone/>
              <a:defRPr sz="1700" b="1"/>
            </a:lvl4pPr>
            <a:lvl5pPr marL="1917863" indent="0">
              <a:buNone/>
              <a:defRPr sz="1700" b="1"/>
            </a:lvl5pPr>
            <a:lvl6pPr marL="2397328" indent="0">
              <a:buNone/>
              <a:defRPr sz="1700" b="1"/>
            </a:lvl6pPr>
            <a:lvl7pPr marL="2876794" indent="0">
              <a:buNone/>
              <a:defRPr sz="1700" b="1"/>
            </a:lvl7pPr>
            <a:lvl8pPr marL="3356259" indent="0">
              <a:buNone/>
              <a:defRPr sz="1700" b="1"/>
            </a:lvl8pPr>
            <a:lvl9pPr marL="3835725" indent="0">
              <a:buNone/>
              <a:defRPr sz="17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9466" indent="0">
              <a:buNone/>
              <a:defRPr sz="2100" b="1"/>
            </a:lvl2pPr>
            <a:lvl3pPr marL="958931" indent="0">
              <a:buNone/>
              <a:defRPr sz="1900" b="1"/>
            </a:lvl3pPr>
            <a:lvl4pPr marL="1438397" indent="0">
              <a:buNone/>
              <a:defRPr sz="1700" b="1"/>
            </a:lvl4pPr>
            <a:lvl5pPr marL="1917863" indent="0">
              <a:buNone/>
              <a:defRPr sz="1700" b="1"/>
            </a:lvl5pPr>
            <a:lvl6pPr marL="2397328" indent="0">
              <a:buNone/>
              <a:defRPr sz="1700" b="1"/>
            </a:lvl6pPr>
            <a:lvl7pPr marL="2876794" indent="0">
              <a:buNone/>
              <a:defRPr sz="1700" b="1"/>
            </a:lvl7pPr>
            <a:lvl8pPr marL="3356259" indent="0">
              <a:buNone/>
              <a:defRPr sz="1700" b="1"/>
            </a:lvl8pPr>
            <a:lvl9pPr marL="3835725" indent="0">
              <a:buNone/>
              <a:defRPr sz="17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421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070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raraujo\Desktop\Apresentação power point4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32" y="0"/>
            <a:ext cx="1590205" cy="68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383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2" y="273051"/>
            <a:ext cx="3259006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2971" y="273050"/>
            <a:ext cx="5537729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6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9466" indent="0">
              <a:buNone/>
              <a:defRPr sz="1300"/>
            </a:lvl2pPr>
            <a:lvl3pPr marL="958931" indent="0">
              <a:buNone/>
              <a:defRPr sz="1000"/>
            </a:lvl3pPr>
            <a:lvl4pPr marL="1438397" indent="0">
              <a:buNone/>
              <a:defRPr sz="900"/>
            </a:lvl4pPr>
            <a:lvl5pPr marL="1917863" indent="0">
              <a:buNone/>
              <a:defRPr sz="900"/>
            </a:lvl5pPr>
            <a:lvl6pPr marL="2397328" indent="0">
              <a:buNone/>
              <a:defRPr sz="900"/>
            </a:lvl6pPr>
            <a:lvl7pPr marL="2876794" indent="0">
              <a:buNone/>
              <a:defRPr sz="900"/>
            </a:lvl7pPr>
            <a:lvl8pPr marL="3356259" indent="0">
              <a:buNone/>
              <a:defRPr sz="900"/>
            </a:lvl8pPr>
            <a:lvl9pPr marL="3835725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7051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645" y="612776"/>
            <a:ext cx="5943600" cy="4114800"/>
          </a:xfrm>
        </p:spPr>
        <p:txBody>
          <a:bodyPr/>
          <a:lstStyle>
            <a:lvl1pPr marL="0" indent="0">
              <a:buNone/>
              <a:defRPr sz="3400"/>
            </a:lvl1pPr>
            <a:lvl2pPr marL="479466" indent="0">
              <a:buNone/>
              <a:defRPr sz="2900"/>
            </a:lvl2pPr>
            <a:lvl3pPr marL="958931" indent="0">
              <a:buNone/>
              <a:defRPr sz="2500"/>
            </a:lvl3pPr>
            <a:lvl4pPr marL="1438397" indent="0">
              <a:buNone/>
              <a:defRPr sz="2100"/>
            </a:lvl4pPr>
            <a:lvl5pPr marL="1917863" indent="0">
              <a:buNone/>
              <a:defRPr sz="2100"/>
            </a:lvl5pPr>
            <a:lvl6pPr marL="2397328" indent="0">
              <a:buNone/>
              <a:defRPr sz="2100"/>
            </a:lvl6pPr>
            <a:lvl7pPr marL="2876794" indent="0">
              <a:buNone/>
              <a:defRPr sz="2100"/>
            </a:lvl7pPr>
            <a:lvl8pPr marL="3356259" indent="0">
              <a:buNone/>
              <a:defRPr sz="2100"/>
            </a:lvl8pPr>
            <a:lvl9pPr marL="3835725" indent="0">
              <a:buNone/>
              <a:defRPr sz="21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9466" indent="0">
              <a:buNone/>
              <a:defRPr sz="1300"/>
            </a:lvl2pPr>
            <a:lvl3pPr marL="958931" indent="0">
              <a:buNone/>
              <a:defRPr sz="1000"/>
            </a:lvl3pPr>
            <a:lvl4pPr marL="1438397" indent="0">
              <a:buNone/>
              <a:defRPr sz="900"/>
            </a:lvl4pPr>
            <a:lvl5pPr marL="1917863" indent="0">
              <a:buNone/>
              <a:defRPr sz="900"/>
            </a:lvl5pPr>
            <a:lvl6pPr marL="2397328" indent="0">
              <a:buNone/>
              <a:defRPr sz="900"/>
            </a:lvl6pPr>
            <a:lvl7pPr marL="2876794" indent="0">
              <a:buNone/>
              <a:defRPr sz="900"/>
            </a:lvl7pPr>
            <a:lvl8pPr marL="3356259" indent="0">
              <a:buNone/>
              <a:defRPr sz="900"/>
            </a:lvl8pPr>
            <a:lvl9pPr marL="3835725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569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5893" tIns="47947" rIns="95893" bIns="47947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5893" tIns="47947" rIns="95893" bIns="47947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5893" tIns="47947" rIns="95893" bIns="47947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EB5E3-DC9C-465C-A85B-FEF87D535F7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5893" tIns="47947" rIns="95893" bIns="47947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5893" tIns="47947" rIns="95893" bIns="47947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CBF72-A2E2-4C9A-A795-32AED8BCD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3552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8931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599" indent="-359599" algn="l" defTabSz="958931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9132" indent="-299666" algn="l" defTabSz="958931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8664" indent="-239733" algn="l" defTabSz="958931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8130" indent="-239733" algn="l" defTabSz="958931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7595" indent="-239733" algn="l" defTabSz="958931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7061" indent="-239733" algn="l" defTabSz="958931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6527" indent="-239733" algn="l" defTabSz="958931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5992" indent="-239733" algn="l" defTabSz="958931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458" indent="-239733" algn="l" defTabSz="958931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9466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8931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397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7863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7328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6794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6259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5725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apaebrasil.org.br/redirect/redirect/pagina404?q=artigo.phtml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8B6D06A3-3BA4-4EB9-9531-17CF36F62B9D}"/>
              </a:ext>
            </a:extLst>
          </p:cNvPr>
          <p:cNvSpPr/>
          <p:nvPr/>
        </p:nvSpPr>
        <p:spPr>
          <a:xfrm>
            <a:off x="1424608" y="1412776"/>
            <a:ext cx="8280920" cy="31854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3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A Educação Pública, Desigualdade e Qualidade: </a:t>
            </a:r>
            <a:r>
              <a:rPr lang="pt-BR" sz="3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A </a:t>
            </a:r>
            <a:r>
              <a:rPr lang="pt-BR" sz="33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Pedagogia Da Exclusão na Sociedade de Classe. </a:t>
            </a:r>
            <a:endParaRPr lang="pt-BR" sz="33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endParaRPr lang="pt-B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pt-B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11F321A1-07FE-4179-837C-870CE4D1E4FF}"/>
              </a:ext>
            </a:extLst>
          </p:cNvPr>
          <p:cNvSpPr/>
          <p:nvPr/>
        </p:nvSpPr>
        <p:spPr>
          <a:xfrm>
            <a:off x="1974016" y="4598263"/>
            <a:ext cx="655500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3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Graduanda: Luana Cardoso. </a:t>
            </a:r>
            <a:endParaRPr lang="pt-BR" sz="33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3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Orientador: Prof. </a:t>
            </a:r>
            <a:r>
              <a:rPr lang="pt-BR" sz="33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Ms. Israel </a:t>
            </a:r>
            <a:r>
              <a:rPr lang="pt-BR" sz="33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Frois</a:t>
            </a:r>
            <a:r>
              <a:rPr lang="pt-BR" sz="33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endParaRPr lang="pt-BR" sz="33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76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BF293FD5-C093-4633-B42D-EA2BB74449CF}"/>
              </a:ext>
            </a:extLst>
          </p:cNvPr>
          <p:cNvSpPr/>
          <p:nvPr/>
        </p:nvSpPr>
        <p:spPr>
          <a:xfrm>
            <a:off x="1352600" y="441653"/>
            <a:ext cx="833737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Considerações Finais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1560848" y="1484784"/>
            <a:ext cx="79208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Lutar por uma educação de qualidade para todos.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 educação quando não ofertada corretamente, pode ocasionar a mais desigualdade social.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As desigualdades já existentes e que são frutos da sociedade capitalista fazem com que esse acesso seja limitado.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 pandemia deixou claro as desigualdades entre estudantes da rede pública e privada.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É de suma importância a oferta a um ensino público de qualidade no processo de emancipação dos sujeitos. 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44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BF293FD5-C093-4633-B42D-EA2BB74449CF}"/>
              </a:ext>
            </a:extLst>
          </p:cNvPr>
          <p:cNvSpPr/>
          <p:nvPr/>
        </p:nvSpPr>
        <p:spPr>
          <a:xfrm>
            <a:off x="1352600" y="116632"/>
            <a:ext cx="833737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Referências Bibliográficas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640632" y="824518"/>
            <a:ext cx="8049344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latin typeface="Arial" pitchFamily="34" charset="0"/>
                <a:cs typeface="Arial" pitchFamily="34" charset="0"/>
              </a:rPr>
              <a:t>ANTUNES, Ricardo (Org.). </a:t>
            </a:r>
            <a:r>
              <a:rPr lang="pt-BR" sz="1700" b="1" dirty="0">
                <a:latin typeface="Arial" pitchFamily="34" charset="0"/>
                <a:cs typeface="Arial" pitchFamily="34" charset="0"/>
              </a:rPr>
              <a:t>A dialética do trabalho</a:t>
            </a:r>
            <a:r>
              <a:rPr lang="pt-BR" sz="1700" dirty="0">
                <a:latin typeface="Arial" pitchFamily="34" charset="0"/>
                <a:cs typeface="Arial" pitchFamily="34" charset="0"/>
              </a:rPr>
              <a:t>. São Paulo: Expressão Popular, 2004.</a:t>
            </a:r>
          </a:p>
          <a:p>
            <a:r>
              <a:rPr lang="pt-BR" sz="1700" dirty="0">
                <a:latin typeface="Arial" pitchFamily="34" charset="0"/>
                <a:cs typeface="Arial" pitchFamily="34" charset="0"/>
              </a:rPr>
              <a:t>APAE, Associação de Pais e Amigos dos Excepcionais. Comunicar para crescer. Disponível em: </a:t>
            </a:r>
            <a:r>
              <a:rPr lang="pt-BR" sz="1700" u="sng" dirty="0">
                <a:latin typeface="Arial" pitchFamily="34" charset="0"/>
                <a:cs typeface="Arial" pitchFamily="34" charset="0"/>
                <a:hlinkClick r:id="rId2"/>
              </a:rPr>
              <a:t>http://apaebrasil.org.br/redirect/redirect/pagina404?q=artigo.phtml</a:t>
            </a:r>
            <a:r>
              <a:rPr lang="pt-BR" sz="1700" dirty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pt-PT" sz="1700" dirty="0">
                <a:latin typeface="Arial" pitchFamily="34" charset="0"/>
                <a:cs typeface="Arial" pitchFamily="34" charset="0"/>
              </a:rPr>
              <a:t> </a:t>
            </a:r>
            <a:endParaRPr lang="pt-BR" sz="1700" dirty="0">
              <a:latin typeface="Arial" pitchFamily="34" charset="0"/>
              <a:cs typeface="Arial" pitchFamily="34" charset="0"/>
            </a:endParaRPr>
          </a:p>
          <a:p>
            <a:r>
              <a:rPr lang="pt-PT" sz="1700" dirty="0">
                <a:latin typeface="Arial" pitchFamily="34" charset="0"/>
                <a:cs typeface="Arial" pitchFamily="34" charset="0"/>
              </a:rPr>
              <a:t>BOMFIM, Maria Inês do Rego Monteiro. </a:t>
            </a:r>
            <a:r>
              <a:rPr lang="pt-PT" sz="1700" b="1" dirty="0">
                <a:latin typeface="Arial" pitchFamily="34" charset="0"/>
                <a:cs typeface="Arial" pitchFamily="34" charset="0"/>
              </a:rPr>
              <a:t>Trabalho docente, classe e ideologia:</a:t>
            </a:r>
            <a:r>
              <a:rPr lang="pt-PT" sz="1700" dirty="0">
                <a:latin typeface="Arial" pitchFamily="34" charset="0"/>
                <a:cs typeface="Arial" pitchFamily="34" charset="0"/>
              </a:rPr>
              <a:t> o Ensino Médio e a modernização conservadora no Brasil. 2008. 195f. Tese (Doutorado) – Faculdade de Educação da Universidade Federal Fluminense, Niterói, 2008. Disponível em: &lt; http://www.uff.br/pos_educacao/joomla/images/stories/Teses/bonfim.pdf&gt;. Acesso em: 05 Jul. 2020.</a:t>
            </a:r>
            <a:endParaRPr lang="pt-BR" sz="1700" dirty="0">
              <a:latin typeface="Arial" pitchFamily="34" charset="0"/>
              <a:cs typeface="Arial" pitchFamily="34" charset="0"/>
            </a:endParaRPr>
          </a:p>
          <a:p>
            <a:r>
              <a:rPr lang="pt-PT" sz="1700" dirty="0">
                <a:latin typeface="Arial" pitchFamily="34" charset="0"/>
                <a:cs typeface="Arial" pitchFamily="34" charset="0"/>
              </a:rPr>
              <a:t> </a:t>
            </a:r>
            <a:endParaRPr lang="pt-BR" sz="1700" dirty="0">
              <a:latin typeface="Arial" pitchFamily="34" charset="0"/>
              <a:cs typeface="Arial" pitchFamily="34" charset="0"/>
            </a:endParaRPr>
          </a:p>
          <a:p>
            <a:r>
              <a:rPr lang="pt-PT" sz="1700" dirty="0">
                <a:latin typeface="Arial" pitchFamily="34" charset="0"/>
                <a:cs typeface="Arial" pitchFamily="34" charset="0"/>
              </a:rPr>
              <a:t>BARBOSA, Carina Simonetti Colombelli</a:t>
            </a:r>
            <a:r>
              <a:rPr lang="pt-PT" sz="1700" b="1" dirty="0">
                <a:latin typeface="Arial" pitchFamily="34" charset="0"/>
                <a:cs typeface="Arial" pitchFamily="34" charset="0"/>
              </a:rPr>
              <a:t>. Qualidade na Educação Pública: um estudo de caso de uma escola municipal de Ensino Fundamental I de Foz do Iguaçu.</a:t>
            </a:r>
            <a:r>
              <a:rPr lang="pt-PT" sz="1700" dirty="0">
                <a:latin typeface="Arial" pitchFamily="34" charset="0"/>
                <a:cs typeface="Arial" pitchFamily="34" charset="0"/>
              </a:rPr>
              <a:t> 2019. 77 f. Dissertação (Mestrado em Sociedade, Cultura e Fronteiras) – Universidade Estadual do Oeste do Paraná. Foz do Iguaçu. </a:t>
            </a:r>
            <a:endParaRPr lang="pt-BR" sz="1700" dirty="0">
              <a:latin typeface="Arial" pitchFamily="34" charset="0"/>
              <a:cs typeface="Arial" pitchFamily="34" charset="0"/>
            </a:endParaRPr>
          </a:p>
          <a:p>
            <a:r>
              <a:rPr lang="pt-BR" sz="1700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pt-PT" sz="1700" b="1" dirty="0">
                <a:latin typeface="Arial" pitchFamily="34" charset="0"/>
                <a:cs typeface="Arial" pitchFamily="34" charset="0"/>
              </a:rPr>
              <a:t>BRASIL</a:t>
            </a:r>
            <a:r>
              <a:rPr lang="pt-PT" sz="1700" dirty="0">
                <a:latin typeface="Arial" pitchFamily="34" charset="0"/>
                <a:cs typeface="Arial" pitchFamily="34" charset="0"/>
              </a:rPr>
              <a:t>. LEI Nº 9.394, DE 20 DE DEZEMBRO DE 1996, Estabelece as diretrizes e bases da educação nacional (Alterada pela LEI Nº 9.475/97 e LEI Nº 10.287/2001, LEI No 10.328/2001.</a:t>
            </a:r>
            <a:endParaRPr lang="pt-BR" sz="1700" dirty="0">
              <a:latin typeface="Arial" pitchFamily="34" charset="0"/>
              <a:cs typeface="Arial" pitchFamily="34" charset="0"/>
            </a:endParaRPr>
          </a:p>
          <a:p>
            <a:r>
              <a:rPr lang="pt-PT" sz="1700" dirty="0">
                <a:latin typeface="Arial" pitchFamily="34" charset="0"/>
                <a:cs typeface="Arial" pitchFamily="34" charset="0"/>
              </a:rPr>
              <a:t> </a:t>
            </a:r>
            <a:endParaRPr lang="pt-BR" sz="1700" dirty="0">
              <a:latin typeface="Arial" pitchFamily="34" charset="0"/>
              <a:cs typeface="Arial" pitchFamily="34" charset="0"/>
            </a:endParaRPr>
          </a:p>
          <a:p>
            <a:r>
              <a:rPr lang="pt-PT" sz="1700" b="1" dirty="0">
                <a:latin typeface="Arial" pitchFamily="34" charset="0"/>
                <a:cs typeface="Arial" pitchFamily="34" charset="0"/>
              </a:rPr>
              <a:t>BRASIL</a:t>
            </a:r>
            <a:r>
              <a:rPr lang="pt-PT" sz="1700" dirty="0">
                <a:latin typeface="Arial" pitchFamily="34" charset="0"/>
                <a:cs typeface="Arial" pitchFamily="34" charset="0"/>
              </a:rPr>
              <a:t>. LEI N° 8,069, DE 13 DE JULHO DE 1990 Dispõe sobre o Estatuto da Criança e do Adolescente e dá outras providências.</a:t>
            </a:r>
            <a:endParaRPr lang="pt-BR" sz="1700" dirty="0">
              <a:latin typeface="Arial" pitchFamily="34" charset="0"/>
              <a:cs typeface="Arial" pitchFamily="34" charset="0"/>
            </a:endParaRPr>
          </a:p>
          <a:p>
            <a:r>
              <a:rPr lang="pt-PT" sz="2000" dirty="0">
                <a:latin typeface="Arial" pitchFamily="34" charset="0"/>
                <a:cs typeface="Arial" pitchFamily="34" charset="0"/>
              </a:rPr>
              <a:t> 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3870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F0AD804A-D93D-4A12-A53B-84B9CFFE43F6}"/>
              </a:ext>
            </a:extLst>
          </p:cNvPr>
          <p:cNvSpPr/>
          <p:nvPr/>
        </p:nvSpPr>
        <p:spPr>
          <a:xfrm>
            <a:off x="4160912" y="715160"/>
            <a:ext cx="23647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Introdução</a:t>
            </a:r>
            <a:endParaRPr lang="pt-BR" sz="3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640632" y="1844824"/>
            <a:ext cx="792088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Trata </a:t>
            </a:r>
            <a:r>
              <a:rPr lang="pt-BR" sz="2500" dirty="0">
                <a:latin typeface="Arial" pitchFamily="34" charset="0"/>
                <a:cs typeface="Arial" pitchFamily="34" charset="0"/>
              </a:rPr>
              <a:t>de questões </a:t>
            </a:r>
            <a:r>
              <a:rPr lang="pt-BR" sz="2500" dirty="0" smtClean="0">
                <a:latin typeface="Arial" pitchFamily="34" charset="0"/>
                <a:cs typeface="Arial" pitchFamily="34" charset="0"/>
              </a:rPr>
              <a:t>pertinentes </a:t>
            </a:r>
            <a:r>
              <a:rPr lang="pt-BR" sz="2500" dirty="0">
                <a:latin typeface="Arial" pitchFamily="34" charset="0"/>
                <a:cs typeface="Arial" pitchFamily="34" charset="0"/>
              </a:rPr>
              <a:t>à qualidade do ensino público ofertado às crianças e </a:t>
            </a:r>
            <a:r>
              <a:rPr lang="pt-BR" sz="2500" dirty="0" smtClean="0">
                <a:latin typeface="Arial" pitchFamily="34" charset="0"/>
                <a:cs typeface="Arial" pitchFamily="34" charset="0"/>
              </a:rPr>
              <a:t>adolescentes.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Relata dificuldades </a:t>
            </a:r>
            <a:r>
              <a:rPr lang="pt-BR" sz="2500" dirty="0">
                <a:latin typeface="Arial" pitchFamily="34" charset="0"/>
                <a:cs typeface="Arial" pitchFamily="34" charset="0"/>
              </a:rPr>
              <a:t>dos estudantes da classe trabalhadora para manterem seus </a:t>
            </a:r>
            <a:r>
              <a:rPr lang="pt-BR" sz="2500" dirty="0" smtClean="0">
                <a:latin typeface="Arial" pitchFamily="34" charset="0"/>
                <a:cs typeface="Arial" pitchFamily="34" charset="0"/>
              </a:rPr>
              <a:t>estudos.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Descaso do governo em promover uma educação de qualidade.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A desigualdade social na educação do país.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A falta de uma educação de qualidade.</a:t>
            </a:r>
          </a:p>
        </p:txBody>
      </p:sp>
    </p:spTree>
    <p:extLst>
      <p:ext uri="{BB962C8B-B14F-4D97-AF65-F5344CB8AC3E}">
        <p14:creationId xmlns:p14="http://schemas.microsoft.com/office/powerpoint/2010/main" val="1253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746889E3-5CC8-44A4-B7DF-2DEA9148D2F1}"/>
              </a:ext>
            </a:extLst>
          </p:cNvPr>
          <p:cNvSpPr/>
          <p:nvPr/>
        </p:nvSpPr>
        <p:spPr>
          <a:xfrm>
            <a:off x="2977979" y="500856"/>
            <a:ext cx="4814138" cy="67710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Revisão de Literatura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280592" y="1844824"/>
            <a:ext cx="8208912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500" dirty="0" smtClean="0">
                <a:latin typeface="Arial" pitchFamily="34" charset="0"/>
                <a:cs typeface="Arial" pitchFamily="34" charset="0"/>
              </a:rPr>
              <a:t>Busca no </a:t>
            </a:r>
            <a:r>
              <a:rPr lang="pt-BR" sz="2500" i="1" dirty="0" err="1" smtClean="0">
                <a:latin typeface="Arial" pitchFamily="34" charset="0"/>
                <a:cs typeface="Arial" pitchFamily="34" charset="0"/>
              </a:rPr>
              <a:t>Gloogle</a:t>
            </a:r>
            <a:r>
              <a:rPr lang="pt-BR" sz="2500" i="1" dirty="0" smtClean="0">
                <a:latin typeface="Arial" pitchFamily="34" charset="0"/>
                <a:cs typeface="Arial" pitchFamily="34" charset="0"/>
              </a:rPr>
              <a:t> acadêmico:</a:t>
            </a:r>
          </a:p>
          <a:p>
            <a:pPr algn="just"/>
            <a:endParaRPr lang="pt-BR" sz="25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Qualidade </a:t>
            </a:r>
            <a:r>
              <a:rPr lang="pt-BR" sz="2500" dirty="0">
                <a:latin typeface="Arial" pitchFamily="34" charset="0"/>
                <a:cs typeface="Arial" pitchFamily="34" charset="0"/>
              </a:rPr>
              <a:t>"educação pública". </a:t>
            </a:r>
            <a:endParaRPr lang="pt-BR" sz="25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500" dirty="0" smtClean="0">
                <a:latin typeface="Arial" pitchFamily="34" charset="0"/>
                <a:cs typeface="Arial" pitchFamily="34" charset="0"/>
              </a:rPr>
              <a:t>     </a:t>
            </a:r>
          </a:p>
          <a:p>
            <a:pPr algn="just"/>
            <a:r>
              <a:rPr lang="pt-BR" sz="25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500" dirty="0" smtClean="0">
                <a:latin typeface="Arial" pitchFamily="34" charset="0"/>
                <a:cs typeface="Arial" pitchFamily="34" charset="0"/>
              </a:rPr>
              <a:t>   22 Trabalhos encontrados e 4 selecionados. </a:t>
            </a:r>
          </a:p>
          <a:p>
            <a:pPr algn="just"/>
            <a:endParaRPr lang="pt-BR" sz="25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Educação </a:t>
            </a:r>
            <a:r>
              <a:rPr lang="pt-BR" sz="2500" dirty="0">
                <a:latin typeface="Arial" pitchFamily="34" charset="0"/>
                <a:cs typeface="Arial" pitchFamily="34" charset="0"/>
              </a:rPr>
              <a:t>pública OR “desigualdade social</a:t>
            </a:r>
            <a:r>
              <a:rPr lang="pt-BR" sz="25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pt-BR" sz="25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500" dirty="0" smtClean="0">
                <a:latin typeface="Arial" pitchFamily="34" charset="0"/>
                <a:cs typeface="Arial" pitchFamily="34" charset="0"/>
              </a:rPr>
              <a:t>    16 trabalhos encontrados e 4 selecionados. </a:t>
            </a:r>
            <a:endParaRPr lang="pt-BR" sz="2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2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70F93B02-E891-4B3D-9E7F-3277A184DEA4}"/>
              </a:ext>
            </a:extLst>
          </p:cNvPr>
          <p:cNvSpPr/>
          <p:nvPr/>
        </p:nvSpPr>
        <p:spPr>
          <a:xfrm>
            <a:off x="2696694" y="548680"/>
            <a:ext cx="5087034" cy="67710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Metodologia e Análise</a:t>
            </a:r>
            <a:endParaRPr lang="pt-BR" sz="38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568624" y="1412776"/>
            <a:ext cx="784887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Pesquisa bibliográfica </a:t>
            </a:r>
            <a:endParaRPr lang="pt-BR" sz="25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Duplo caráter metodológico.  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Desenvolvida com análises e levantamentos. 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Utilizamos </a:t>
            </a:r>
            <a:r>
              <a:rPr lang="pt-BR" sz="2500" dirty="0">
                <a:latin typeface="Arial" pitchFamily="34" charset="0"/>
                <a:cs typeface="Arial" pitchFamily="34" charset="0"/>
              </a:rPr>
              <a:t>obras de livros, artigos, e escritos eletrônicos de web sites como o site do Instituto Brasileiro de geografia e Estatística (IBGE) para obtenção de dados, entre outros. 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endParaRPr lang="pt-BR" sz="2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8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BF293FD5-C093-4633-B42D-EA2BB74449CF}"/>
              </a:ext>
            </a:extLst>
          </p:cNvPr>
          <p:cNvSpPr/>
          <p:nvPr/>
        </p:nvSpPr>
        <p:spPr>
          <a:xfrm>
            <a:off x="2415528" y="320268"/>
            <a:ext cx="600677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Objetivo Geral e Específicos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496616" y="966599"/>
            <a:ext cx="792088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Geral: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Problematizar a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desigual da sociedade brasileira para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entender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a baixa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qualidade que é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ofertada para os estudantes da classe trabalhadora das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escolas da rede pública. </a:t>
            </a:r>
          </a:p>
          <a:p>
            <a:pPr algn="just">
              <a:lnSpc>
                <a:spcPct val="150000"/>
              </a:lnSpc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Específicos: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Busca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mapear e analisar as questões contraditórias da sociedade brasileira e da educação pública do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Brasil.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Relacionando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a desigualdade social na sociedade brasileira com a baixa qualidade da educação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pública.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E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ntendendo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de que forma a falta da oferta de um ensino de qualidade afeta os estudantes da classe trabalhadora.</a:t>
            </a:r>
          </a:p>
          <a:p>
            <a:pPr algn="just">
              <a:lnSpc>
                <a:spcPct val="150000"/>
              </a:lnSpc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15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BF293FD5-C093-4633-B42D-EA2BB74449CF}"/>
              </a:ext>
            </a:extLst>
          </p:cNvPr>
          <p:cNvSpPr/>
          <p:nvPr/>
        </p:nvSpPr>
        <p:spPr>
          <a:xfrm>
            <a:off x="1352600" y="439797"/>
            <a:ext cx="833737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Discussão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560848" y="1484784"/>
            <a:ext cx="792088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600" dirty="0" smtClean="0">
                <a:latin typeface="Arial" pitchFamily="34" charset="0"/>
                <a:cs typeface="Arial" pitchFamily="34" charset="0"/>
              </a:rPr>
              <a:t>A pedagogia da exclusão na sociedade de classe</a:t>
            </a:r>
          </a:p>
          <a:p>
            <a:pPr algn="just"/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pt-BR" sz="2600" dirty="0" smtClean="0">
                <a:latin typeface="Arial" pitchFamily="34" charset="0"/>
                <a:cs typeface="Arial" pitchFamily="34" charset="0"/>
              </a:rPr>
              <a:t>Educação como direito de todos.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pt-BR" sz="2600" dirty="0" smtClean="0">
                <a:latin typeface="Arial" pitchFamily="34" charset="0"/>
                <a:cs typeface="Arial" pitchFamily="34" charset="0"/>
              </a:rPr>
              <a:t>Investimentos 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adequados de acordo com sua importância. </a:t>
            </a:r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pt-BR" sz="2600" dirty="0" smtClean="0">
                <a:latin typeface="Arial" pitchFamily="34" charset="0"/>
                <a:cs typeface="Arial" pitchFamily="34" charset="0"/>
              </a:rPr>
              <a:t>Aumento 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de desigualdade social, do desemprego e, consequentemente, da evasão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escolar.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pt-BR" sz="2600" dirty="0">
                <a:latin typeface="Arial" pitchFamily="34" charset="0"/>
                <a:cs typeface="Arial" pitchFamily="34" charset="0"/>
              </a:rPr>
              <a:t>aumento do número de crianças fora da escola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devido aos desafios enfrentados para manterem seus estudos. </a:t>
            </a:r>
            <a:endParaRPr lang="pt-BR" sz="2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80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78928" y="1700808"/>
            <a:ext cx="756084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500" dirty="0"/>
              <a:t>A pobreza e a desigualdade social estão associadas a várias causas, porém, estão associadas principalmente ao baixo nível de escolaridade. Para combater à pobreza e a desigualdade social é preciso haver mudanças estruturais no sistema educacional, buscando garantir acesso à educação de qualidade para todas as pessoas de igual modo (SILVA, 2020, p. 17).</a:t>
            </a:r>
          </a:p>
        </p:txBody>
      </p:sp>
    </p:spTree>
    <p:extLst>
      <p:ext uri="{BB962C8B-B14F-4D97-AF65-F5344CB8AC3E}">
        <p14:creationId xmlns:p14="http://schemas.microsoft.com/office/powerpoint/2010/main" val="356392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632" y="836712"/>
            <a:ext cx="3096344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tângulo 1"/>
          <p:cNvSpPr/>
          <p:nvPr/>
        </p:nvSpPr>
        <p:spPr>
          <a:xfrm>
            <a:off x="971600" y="4570080"/>
            <a:ext cx="4953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1500" dirty="0">
                <a:latin typeface="Arial" pitchFamily="34" charset="0"/>
                <a:cs typeface="Arial" pitchFamily="34" charset="0"/>
              </a:rPr>
              <a:t>Fonte: Campanha Nacional pelo Direito à Educação</a:t>
            </a:r>
            <a:r>
              <a:rPr lang="pt-PT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 (19 de Julho de 2020)</a:t>
            </a:r>
            <a:endParaRPr lang="pt-BR" sz="1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343" y="810691"/>
            <a:ext cx="2988840" cy="3724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6720206" y="4754746"/>
            <a:ext cx="24765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t-PT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Fonte: Charge produzida por Salomón (22 de abril de 2020).</a:t>
            </a:r>
            <a:endParaRPr lang="pt-B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47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BF293FD5-C093-4633-B42D-EA2BB74449CF}"/>
              </a:ext>
            </a:extLst>
          </p:cNvPr>
          <p:cNvSpPr/>
          <p:nvPr/>
        </p:nvSpPr>
        <p:spPr>
          <a:xfrm>
            <a:off x="1352600" y="116632"/>
            <a:ext cx="833737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Resultados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568624" y="856357"/>
            <a:ext cx="812135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Hipótese</a:t>
            </a:r>
          </a:p>
          <a:p>
            <a:pPr algn="just"/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400" dirty="0" smtClean="0">
                <a:latin typeface="Arial" pitchFamily="34" charset="0"/>
                <a:cs typeface="Arial" pitchFamily="34" charset="0"/>
              </a:rPr>
              <a:t>    Apontamos que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a manutenção das desigualdades sociais é estratégica neste modelo de sociedade vigente e ela ocorre, também, na forma como o ensino vem sendo ofertado para os estudantes da classe trabalhadora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Problema de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p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esquisa</a:t>
            </a:r>
          </a:p>
          <a:p>
            <a:pPr algn="just"/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4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que forma as desigualdades sociais se relacionam com a baixa qualidade na oferta de ensino na rede pública e, consequentemente, com a trajetória escolar dos estudantes pertencentes à classe trabalhadora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algn="just"/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400" dirty="0" smtClean="0">
                <a:latin typeface="Arial" pitchFamily="34" charset="0"/>
                <a:cs typeface="Arial" pitchFamily="34" charset="0"/>
              </a:rPr>
              <a:t>RESULTADO?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11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2297</TotalTime>
  <Words>601</Words>
  <Application>Microsoft Office PowerPoint</Application>
  <PresentationFormat>Papel A4 (210 x 297 mm)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Ryan Araujo</dc:creator>
  <cp:lastModifiedBy>Yuri</cp:lastModifiedBy>
  <cp:revision>26</cp:revision>
  <dcterms:created xsi:type="dcterms:W3CDTF">2014-10-30T20:01:12Z</dcterms:created>
  <dcterms:modified xsi:type="dcterms:W3CDTF">2020-11-11T22:03:58Z</dcterms:modified>
</cp:coreProperties>
</file>