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8" r:id="rId4"/>
    <p:sldId id="269" r:id="rId5"/>
    <p:sldId id="268" r:id="rId6"/>
    <p:sldId id="275" r:id="rId7"/>
    <p:sldId id="274" r:id="rId8"/>
    <p:sldId id="267" r:id="rId9"/>
    <p:sldId id="266" r:id="rId10"/>
    <p:sldId id="270" r:id="rId11"/>
    <p:sldId id="273" r:id="rId12"/>
    <p:sldId id="271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331" y="-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en-US" sz="2200" dirty="0" smtClean="0"/>
              <a:t>NÚMERO DE CASOS</a:t>
            </a:r>
            <a:endParaRPr lang="en-US" sz="2200" dirty="0"/>
          </a:p>
        </c:rich>
      </c:tx>
      <c:layout>
        <c:manualLayout>
          <c:xMode val="edge"/>
          <c:yMode val="edge"/>
          <c:x val="0.11692431311710533"/>
          <c:y val="3.7040230689548981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Número de casos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pt-BR"/>
              </a:p>
            </c:txPr>
            <c:showVal val="1"/>
            <c:showLeaderLines val="1"/>
          </c:dLbls>
          <c:cat>
            <c:strRef>
              <c:f>Plan1!$A$2:$A$6</c:f>
              <c:strCache>
                <c:ptCount val="5"/>
                <c:pt idx="0">
                  <c:v>CA ovário</c:v>
                </c:pt>
                <c:pt idx="1">
                  <c:v>CA pulmão e brônquios</c:v>
                </c:pt>
                <c:pt idx="2">
                  <c:v>CA mama</c:v>
                </c:pt>
                <c:pt idx="3">
                  <c:v>CA corpo uterino</c:v>
                </c:pt>
                <c:pt idx="4">
                  <c:v>Outros</c:v>
                </c:pt>
              </c:strCache>
            </c:strRef>
          </c:cat>
          <c:val>
            <c:numRef>
              <c:f>Plan1!$B$2:$B$6</c:f>
              <c:numCache>
                <c:formatCode>General</c:formatCode>
                <c:ptCount val="5"/>
                <c:pt idx="0">
                  <c:v>335</c:v>
                </c:pt>
                <c:pt idx="1">
                  <c:v>225</c:v>
                </c:pt>
                <c:pt idx="2">
                  <c:v>172</c:v>
                </c:pt>
                <c:pt idx="3">
                  <c:v>121</c:v>
                </c:pt>
                <c:pt idx="4">
                  <c:v>659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5246352998645563"/>
          <c:y val="5.9108037739018453E-2"/>
          <c:w val="0.31346850721451897"/>
          <c:h val="0.89816651760868538"/>
        </c:manualLayout>
      </c:layout>
      <c:txPr>
        <a:bodyPr/>
        <a:lstStyle/>
        <a:p>
          <a:pPr algn="just">
            <a:defRPr/>
          </a:pPr>
          <a:endParaRPr lang="pt-BR"/>
        </a:p>
      </c:txPr>
    </c:legend>
    <c:plotVisOnly val="1"/>
  </c:chart>
  <c:spPr>
    <a:solidFill>
      <a:schemeClr val="accent5">
        <a:lumMod val="20000"/>
        <a:lumOff val="80000"/>
      </a:schemeClr>
    </a:solidFill>
  </c:spPr>
  <c:txPr>
    <a:bodyPr/>
    <a:lstStyle/>
    <a:p>
      <a:pPr>
        <a:defRPr sz="1800"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en-US" sz="2200" dirty="0" smtClean="0"/>
              <a:t>NÚMERO DE MUTAÇÕES</a:t>
            </a:r>
            <a:endParaRPr lang="en-US" sz="2200" dirty="0"/>
          </a:p>
        </c:rich>
      </c:tx>
      <c:layout>
        <c:manualLayout>
          <c:xMode val="edge"/>
          <c:yMode val="edge"/>
          <c:x val="4.5119392066334189E-2"/>
          <c:y val="2.799277098966723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Número de mutações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Lbl>
              <c:idx val="4"/>
              <c:layout/>
              <c:showVal val="1"/>
            </c:dLbl>
            <c:delete val="1"/>
          </c:dLbls>
          <c:cat>
            <c:strRef>
              <c:f>Plan1!$A$2:$A$6</c:f>
              <c:strCache>
                <c:ptCount val="5"/>
                <c:pt idx="0">
                  <c:v>CA ovário</c:v>
                </c:pt>
                <c:pt idx="1">
                  <c:v>Ca pulmão e brônquios</c:v>
                </c:pt>
                <c:pt idx="2">
                  <c:v>CA mama</c:v>
                </c:pt>
                <c:pt idx="3">
                  <c:v>CA corpo uterino</c:v>
                </c:pt>
                <c:pt idx="4">
                  <c:v>Outros</c:v>
                </c:pt>
              </c:strCache>
            </c:strRef>
          </c:cat>
          <c:val>
            <c:numRef>
              <c:f>Plan1!$B$2:$B$6</c:f>
              <c:numCache>
                <c:formatCode>General</c:formatCode>
                <c:ptCount val="5"/>
                <c:pt idx="0">
                  <c:v>1</c:v>
                </c:pt>
                <c:pt idx="1">
                  <c:v>88</c:v>
                </c:pt>
                <c:pt idx="2">
                  <c:v>3</c:v>
                </c:pt>
                <c:pt idx="3">
                  <c:v>22</c:v>
                </c:pt>
                <c:pt idx="4">
                  <c:v>66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spPr>
    <a:solidFill>
      <a:schemeClr val="accent2">
        <a:lumMod val="20000"/>
        <a:lumOff val="80000"/>
      </a:schemeClr>
    </a:solidFill>
  </c:spPr>
  <c:txPr>
    <a:bodyPr/>
    <a:lstStyle/>
    <a:p>
      <a:pPr>
        <a:defRPr sz="1800"/>
      </a:pPr>
      <a:endParaRPr lang="pt-BR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A066B4-E33E-4608-B315-ED2F74B0CFED}" type="doc">
      <dgm:prSet loTypeId="urn:microsoft.com/office/officeart/2005/8/layout/hList6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2972642-C686-45FF-B528-294992D50FC3}">
      <dgm:prSet phldrT="[Texto]" custT="1"/>
      <dgm:spPr/>
      <dgm:t>
        <a:bodyPr/>
        <a:lstStyle/>
        <a:p>
          <a:r>
            <a:rPr lang="pt-BR" sz="2000" b="1" dirty="0" smtClean="0"/>
            <a:t>SUBSTITUIÇÃO</a:t>
          </a:r>
          <a:endParaRPr lang="pt-BR" sz="2000" b="1" dirty="0"/>
        </a:p>
      </dgm:t>
    </dgm:pt>
    <dgm:pt modelId="{98C2D569-8124-4683-A70F-32708C846177}" type="parTrans" cxnId="{94724A2A-B808-4C0A-8A27-362E53427611}">
      <dgm:prSet/>
      <dgm:spPr/>
      <dgm:t>
        <a:bodyPr/>
        <a:lstStyle/>
        <a:p>
          <a:endParaRPr lang="pt-BR"/>
        </a:p>
      </dgm:t>
    </dgm:pt>
    <dgm:pt modelId="{73F543D6-C845-47D4-8DFD-88B6BEC5724E}" type="sibTrans" cxnId="{94724A2A-B808-4C0A-8A27-362E53427611}">
      <dgm:prSet/>
      <dgm:spPr/>
      <dgm:t>
        <a:bodyPr/>
        <a:lstStyle/>
        <a:p>
          <a:endParaRPr lang="pt-BR"/>
        </a:p>
      </dgm:t>
    </dgm:pt>
    <dgm:pt modelId="{E5785E43-91FE-4386-944B-D990CDEA2A43}">
      <dgm:prSet phldrT="[Texto]" custT="1"/>
      <dgm:spPr/>
      <dgm:t>
        <a:bodyPr/>
        <a:lstStyle/>
        <a:p>
          <a:r>
            <a:rPr lang="pt-BR" sz="2000" b="1" dirty="0" smtClean="0"/>
            <a:t>138</a:t>
          </a:r>
          <a:endParaRPr lang="pt-BR" sz="2000" b="1" dirty="0"/>
        </a:p>
      </dgm:t>
    </dgm:pt>
    <dgm:pt modelId="{55FF7E0B-7453-4F94-AAE1-38F66821C4E7}" type="parTrans" cxnId="{9B739067-44B9-4D4E-B855-20B61208B827}">
      <dgm:prSet/>
      <dgm:spPr/>
      <dgm:t>
        <a:bodyPr/>
        <a:lstStyle/>
        <a:p>
          <a:endParaRPr lang="pt-BR"/>
        </a:p>
      </dgm:t>
    </dgm:pt>
    <dgm:pt modelId="{2DB1617E-C5F5-4789-8F98-4E99777474C4}" type="sibTrans" cxnId="{9B739067-44B9-4D4E-B855-20B61208B827}">
      <dgm:prSet/>
      <dgm:spPr/>
      <dgm:t>
        <a:bodyPr/>
        <a:lstStyle/>
        <a:p>
          <a:endParaRPr lang="pt-BR"/>
        </a:p>
      </dgm:t>
    </dgm:pt>
    <dgm:pt modelId="{237B5095-A461-4C87-B2F5-5D6257E03059}">
      <dgm:prSet phldrT="[Texto]" custT="1"/>
      <dgm:spPr/>
      <dgm:t>
        <a:bodyPr/>
        <a:lstStyle/>
        <a:p>
          <a:r>
            <a:rPr lang="pt-BR" sz="2000" b="1" dirty="0" smtClean="0"/>
            <a:t>76,6%</a:t>
          </a:r>
          <a:endParaRPr lang="pt-BR" sz="2000" b="1" dirty="0"/>
        </a:p>
      </dgm:t>
    </dgm:pt>
    <dgm:pt modelId="{247F5854-FC53-44AB-B6A3-99ADD70E37D4}" type="parTrans" cxnId="{455F515E-2791-4AD9-AA57-4943DD255F37}">
      <dgm:prSet/>
      <dgm:spPr/>
      <dgm:t>
        <a:bodyPr/>
        <a:lstStyle/>
        <a:p>
          <a:endParaRPr lang="pt-BR"/>
        </a:p>
      </dgm:t>
    </dgm:pt>
    <dgm:pt modelId="{33879C9C-3FCC-4F7E-8D7B-CDD34845DCFD}" type="sibTrans" cxnId="{455F515E-2791-4AD9-AA57-4943DD255F37}">
      <dgm:prSet/>
      <dgm:spPr/>
      <dgm:t>
        <a:bodyPr/>
        <a:lstStyle/>
        <a:p>
          <a:endParaRPr lang="pt-BR"/>
        </a:p>
      </dgm:t>
    </dgm:pt>
    <dgm:pt modelId="{475076FD-23A0-4867-931A-87EAB22F6379}">
      <dgm:prSet phldrT="[Texto]" custT="1"/>
      <dgm:spPr/>
      <dgm:t>
        <a:bodyPr/>
        <a:lstStyle/>
        <a:p>
          <a:r>
            <a:rPr lang="pt-BR" sz="2400" b="1" dirty="0" smtClean="0"/>
            <a:t>DELEÇÃO</a:t>
          </a:r>
          <a:endParaRPr lang="pt-BR" sz="2400" b="1" dirty="0"/>
        </a:p>
      </dgm:t>
    </dgm:pt>
    <dgm:pt modelId="{6D7BAA5A-D331-47D4-8228-0B5BE57597AA}" type="parTrans" cxnId="{4274A508-8F2E-4F85-914A-79993C22959A}">
      <dgm:prSet/>
      <dgm:spPr/>
      <dgm:t>
        <a:bodyPr/>
        <a:lstStyle/>
        <a:p>
          <a:endParaRPr lang="pt-BR"/>
        </a:p>
      </dgm:t>
    </dgm:pt>
    <dgm:pt modelId="{017F1640-1486-4B26-AA51-49450EB29E58}" type="sibTrans" cxnId="{4274A508-8F2E-4F85-914A-79993C22959A}">
      <dgm:prSet/>
      <dgm:spPr/>
      <dgm:t>
        <a:bodyPr/>
        <a:lstStyle/>
        <a:p>
          <a:endParaRPr lang="pt-BR"/>
        </a:p>
      </dgm:t>
    </dgm:pt>
    <dgm:pt modelId="{CF7E498F-FC82-46A3-A301-692DA7195A20}">
      <dgm:prSet phldrT="[Texto]" custT="1"/>
      <dgm:spPr/>
      <dgm:t>
        <a:bodyPr/>
        <a:lstStyle/>
        <a:p>
          <a:r>
            <a:rPr lang="pt-BR" sz="2400" b="1" dirty="0" smtClean="0"/>
            <a:t>31</a:t>
          </a:r>
          <a:endParaRPr lang="pt-BR" sz="2400" b="1" dirty="0"/>
        </a:p>
      </dgm:t>
    </dgm:pt>
    <dgm:pt modelId="{8B868450-5C9F-4F8D-BFBB-1426A76A71AE}" type="parTrans" cxnId="{668EA15D-6EDE-4366-8A3A-A4DDA00F7D7E}">
      <dgm:prSet/>
      <dgm:spPr/>
      <dgm:t>
        <a:bodyPr/>
        <a:lstStyle/>
        <a:p>
          <a:endParaRPr lang="pt-BR"/>
        </a:p>
      </dgm:t>
    </dgm:pt>
    <dgm:pt modelId="{1FDFBC17-6A4C-4064-9981-A00E8AA3EB0C}" type="sibTrans" cxnId="{668EA15D-6EDE-4366-8A3A-A4DDA00F7D7E}">
      <dgm:prSet/>
      <dgm:spPr/>
      <dgm:t>
        <a:bodyPr/>
        <a:lstStyle/>
        <a:p>
          <a:endParaRPr lang="pt-BR"/>
        </a:p>
      </dgm:t>
    </dgm:pt>
    <dgm:pt modelId="{088814B7-4EAC-4B09-A8C7-AB07212401A9}">
      <dgm:prSet phldrT="[Texto]" custT="1"/>
      <dgm:spPr/>
      <dgm:t>
        <a:bodyPr/>
        <a:lstStyle/>
        <a:p>
          <a:r>
            <a:rPr lang="pt-BR" sz="2400" b="1" dirty="0" smtClean="0"/>
            <a:t>17,2%</a:t>
          </a:r>
          <a:endParaRPr lang="pt-BR" sz="2000" b="1" dirty="0"/>
        </a:p>
      </dgm:t>
    </dgm:pt>
    <dgm:pt modelId="{20ED9258-65C5-450E-8EAE-11B7754506C5}" type="parTrans" cxnId="{D15A3D0E-57CC-486D-93D2-D8E0DC05E491}">
      <dgm:prSet/>
      <dgm:spPr/>
      <dgm:t>
        <a:bodyPr/>
        <a:lstStyle/>
        <a:p>
          <a:endParaRPr lang="pt-BR"/>
        </a:p>
      </dgm:t>
    </dgm:pt>
    <dgm:pt modelId="{591BE403-E798-47AF-A7B7-4663C37728B6}" type="sibTrans" cxnId="{D15A3D0E-57CC-486D-93D2-D8E0DC05E491}">
      <dgm:prSet/>
      <dgm:spPr/>
      <dgm:t>
        <a:bodyPr/>
        <a:lstStyle/>
        <a:p>
          <a:endParaRPr lang="pt-BR"/>
        </a:p>
      </dgm:t>
    </dgm:pt>
    <dgm:pt modelId="{36DCC2AB-9630-46E8-B3AF-B791FECDFEFC}">
      <dgm:prSet custT="1"/>
      <dgm:spPr/>
      <dgm:t>
        <a:bodyPr/>
        <a:lstStyle/>
        <a:p>
          <a:r>
            <a:rPr lang="pt-BR" sz="2200" b="1" dirty="0" smtClean="0"/>
            <a:t>INSERÇÃO</a:t>
          </a:r>
          <a:endParaRPr lang="pt-BR" sz="2200" b="1" dirty="0"/>
        </a:p>
      </dgm:t>
    </dgm:pt>
    <dgm:pt modelId="{7F40F80D-916E-4B39-A7D2-27789F875EE3}" type="parTrans" cxnId="{A4FF1948-B35B-4251-8F6C-440304F19636}">
      <dgm:prSet/>
      <dgm:spPr/>
      <dgm:t>
        <a:bodyPr/>
        <a:lstStyle/>
        <a:p>
          <a:endParaRPr lang="pt-BR"/>
        </a:p>
      </dgm:t>
    </dgm:pt>
    <dgm:pt modelId="{D1D75CD2-698A-48DF-A7F5-398DFD481960}" type="sibTrans" cxnId="{A4FF1948-B35B-4251-8F6C-440304F19636}">
      <dgm:prSet/>
      <dgm:spPr/>
      <dgm:t>
        <a:bodyPr/>
        <a:lstStyle/>
        <a:p>
          <a:endParaRPr lang="pt-BR"/>
        </a:p>
      </dgm:t>
    </dgm:pt>
    <dgm:pt modelId="{48347DF2-F412-4CB7-A2C9-F673BA47D327}">
      <dgm:prSet custT="1"/>
      <dgm:spPr/>
      <dgm:t>
        <a:bodyPr/>
        <a:lstStyle/>
        <a:p>
          <a:r>
            <a:rPr lang="pt-BR" sz="2200" b="1" dirty="0" smtClean="0"/>
            <a:t>11</a:t>
          </a:r>
          <a:endParaRPr lang="pt-BR" sz="2200" b="1" dirty="0"/>
        </a:p>
      </dgm:t>
    </dgm:pt>
    <dgm:pt modelId="{64083831-59AF-467F-AF16-15A12EF0F738}" type="parTrans" cxnId="{96420DEF-1CF6-4548-AFE2-09A8C7EB7573}">
      <dgm:prSet/>
      <dgm:spPr/>
      <dgm:t>
        <a:bodyPr/>
        <a:lstStyle/>
        <a:p>
          <a:endParaRPr lang="pt-BR"/>
        </a:p>
      </dgm:t>
    </dgm:pt>
    <dgm:pt modelId="{08B4FA5E-651B-408A-A3DA-CADF7D7A5DA5}" type="sibTrans" cxnId="{96420DEF-1CF6-4548-AFE2-09A8C7EB7573}">
      <dgm:prSet/>
      <dgm:spPr/>
      <dgm:t>
        <a:bodyPr/>
        <a:lstStyle/>
        <a:p>
          <a:endParaRPr lang="pt-BR"/>
        </a:p>
      </dgm:t>
    </dgm:pt>
    <dgm:pt modelId="{C7E48C3B-A85B-4518-99AA-3FB0FA191A43}">
      <dgm:prSet custT="1"/>
      <dgm:spPr/>
      <dgm:t>
        <a:bodyPr/>
        <a:lstStyle/>
        <a:p>
          <a:r>
            <a:rPr lang="pt-BR" sz="2200" b="1" dirty="0" smtClean="0"/>
            <a:t>6,11%</a:t>
          </a:r>
          <a:endParaRPr lang="pt-BR" sz="2200" b="1" dirty="0"/>
        </a:p>
      </dgm:t>
    </dgm:pt>
    <dgm:pt modelId="{4A35BAA3-AB5A-4DDC-A928-23A2FF8BA4E1}" type="parTrans" cxnId="{094FB2B3-AE2A-4C00-89DE-EA99B6697568}">
      <dgm:prSet/>
      <dgm:spPr/>
      <dgm:t>
        <a:bodyPr/>
        <a:lstStyle/>
        <a:p>
          <a:endParaRPr lang="pt-BR"/>
        </a:p>
      </dgm:t>
    </dgm:pt>
    <dgm:pt modelId="{0BE98A96-6E63-4DD6-B7C9-6765A4EE630C}" type="sibTrans" cxnId="{094FB2B3-AE2A-4C00-89DE-EA99B6697568}">
      <dgm:prSet/>
      <dgm:spPr/>
      <dgm:t>
        <a:bodyPr/>
        <a:lstStyle/>
        <a:p>
          <a:endParaRPr lang="pt-BR"/>
        </a:p>
      </dgm:t>
    </dgm:pt>
    <dgm:pt modelId="{B69ED68C-1BF9-4819-80DA-C0989CE9EDE3}" type="pres">
      <dgm:prSet presAssocID="{68A066B4-E33E-4608-B315-ED2F74B0CFED}" presName="Name0" presStyleCnt="0">
        <dgm:presLayoutVars>
          <dgm:dir/>
          <dgm:resizeHandles val="exact"/>
        </dgm:presLayoutVars>
      </dgm:prSet>
      <dgm:spPr/>
    </dgm:pt>
    <dgm:pt modelId="{0FA64A5D-4B06-4823-B0D4-70462C59ABEC}" type="pres">
      <dgm:prSet presAssocID="{E2972642-C686-45FF-B528-294992D50FC3}" presName="node" presStyleLbl="node1" presStyleIdx="0" presStyleCnt="3" custLinFactNeighborX="-49744">
        <dgm:presLayoutVars>
          <dgm:bulletEnabled val="1"/>
        </dgm:presLayoutVars>
      </dgm:prSet>
      <dgm:spPr/>
    </dgm:pt>
    <dgm:pt modelId="{2022FE82-B2CF-4207-B2F0-AB490FC66F9A}" type="pres">
      <dgm:prSet presAssocID="{73F543D6-C845-47D4-8DFD-88B6BEC5724E}" presName="sibTrans" presStyleCnt="0"/>
      <dgm:spPr/>
    </dgm:pt>
    <dgm:pt modelId="{56B41DD5-513E-4F23-B544-4A718BD18440}" type="pres">
      <dgm:prSet presAssocID="{475076FD-23A0-4867-931A-87EAB22F6379}" presName="node" presStyleLbl="node1" presStyleIdx="1" presStyleCnt="3" custLinFactX="-345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1055695-155B-4DFB-A23C-8C58D0F8EE49}" type="pres">
      <dgm:prSet presAssocID="{017F1640-1486-4B26-AA51-49450EB29E58}" presName="sibTrans" presStyleCnt="0"/>
      <dgm:spPr/>
    </dgm:pt>
    <dgm:pt modelId="{685DC768-8D74-49A2-8052-238F5EC20F2A}" type="pres">
      <dgm:prSet presAssocID="{36DCC2AB-9630-46E8-B3AF-B791FECDFEFC}" presName="node" presStyleLbl="node1" presStyleIdx="2" presStyleCnt="3" custScaleX="110336" custLinFactX="-11845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6420DEF-1CF6-4548-AFE2-09A8C7EB7573}" srcId="{36DCC2AB-9630-46E8-B3AF-B791FECDFEFC}" destId="{48347DF2-F412-4CB7-A2C9-F673BA47D327}" srcOrd="0" destOrd="0" parTransId="{64083831-59AF-467F-AF16-15A12EF0F738}" sibTransId="{08B4FA5E-651B-408A-A3DA-CADF7D7A5DA5}"/>
    <dgm:cxn modelId="{F42B7848-F513-4560-9168-C3F5BEEA3745}" type="presOf" srcId="{CF7E498F-FC82-46A3-A301-692DA7195A20}" destId="{56B41DD5-513E-4F23-B544-4A718BD18440}" srcOrd="0" destOrd="1" presId="urn:microsoft.com/office/officeart/2005/8/layout/hList6"/>
    <dgm:cxn modelId="{56877826-EB43-416B-8952-8749ED941D9B}" type="presOf" srcId="{237B5095-A461-4C87-B2F5-5D6257E03059}" destId="{0FA64A5D-4B06-4823-B0D4-70462C59ABEC}" srcOrd="0" destOrd="2" presId="urn:microsoft.com/office/officeart/2005/8/layout/hList6"/>
    <dgm:cxn modelId="{D15A3D0E-57CC-486D-93D2-D8E0DC05E491}" srcId="{475076FD-23A0-4867-931A-87EAB22F6379}" destId="{088814B7-4EAC-4B09-A8C7-AB07212401A9}" srcOrd="1" destOrd="0" parTransId="{20ED9258-65C5-450E-8EAE-11B7754506C5}" sibTransId="{591BE403-E798-47AF-A7B7-4663C37728B6}"/>
    <dgm:cxn modelId="{DFACBD37-06A9-46B0-960E-944B1B6AC21C}" type="presOf" srcId="{E2972642-C686-45FF-B528-294992D50FC3}" destId="{0FA64A5D-4B06-4823-B0D4-70462C59ABEC}" srcOrd="0" destOrd="0" presId="urn:microsoft.com/office/officeart/2005/8/layout/hList6"/>
    <dgm:cxn modelId="{9B739067-44B9-4D4E-B855-20B61208B827}" srcId="{E2972642-C686-45FF-B528-294992D50FC3}" destId="{E5785E43-91FE-4386-944B-D990CDEA2A43}" srcOrd="0" destOrd="0" parTransId="{55FF7E0B-7453-4F94-AAE1-38F66821C4E7}" sibTransId="{2DB1617E-C5F5-4789-8F98-4E99777474C4}"/>
    <dgm:cxn modelId="{86A14418-ED1F-43EE-BEED-CEA4EF7368B0}" type="presOf" srcId="{C7E48C3B-A85B-4518-99AA-3FB0FA191A43}" destId="{685DC768-8D74-49A2-8052-238F5EC20F2A}" srcOrd="0" destOrd="2" presId="urn:microsoft.com/office/officeart/2005/8/layout/hList6"/>
    <dgm:cxn modelId="{668EA15D-6EDE-4366-8A3A-A4DDA00F7D7E}" srcId="{475076FD-23A0-4867-931A-87EAB22F6379}" destId="{CF7E498F-FC82-46A3-A301-692DA7195A20}" srcOrd="0" destOrd="0" parTransId="{8B868450-5C9F-4F8D-BFBB-1426A76A71AE}" sibTransId="{1FDFBC17-6A4C-4064-9981-A00E8AA3EB0C}"/>
    <dgm:cxn modelId="{094FB2B3-AE2A-4C00-89DE-EA99B6697568}" srcId="{36DCC2AB-9630-46E8-B3AF-B791FECDFEFC}" destId="{C7E48C3B-A85B-4518-99AA-3FB0FA191A43}" srcOrd="1" destOrd="0" parTransId="{4A35BAA3-AB5A-4DDC-A928-23A2FF8BA4E1}" sibTransId="{0BE98A96-6E63-4DD6-B7C9-6765A4EE630C}"/>
    <dgm:cxn modelId="{ED6F8B6F-3559-4BBD-9AC5-05A356FD8897}" type="presOf" srcId="{68A066B4-E33E-4608-B315-ED2F74B0CFED}" destId="{B69ED68C-1BF9-4819-80DA-C0989CE9EDE3}" srcOrd="0" destOrd="0" presId="urn:microsoft.com/office/officeart/2005/8/layout/hList6"/>
    <dgm:cxn modelId="{84FD4C6E-29DF-4055-B83E-3E2E2C2C7D00}" type="presOf" srcId="{475076FD-23A0-4867-931A-87EAB22F6379}" destId="{56B41DD5-513E-4F23-B544-4A718BD18440}" srcOrd="0" destOrd="0" presId="urn:microsoft.com/office/officeart/2005/8/layout/hList6"/>
    <dgm:cxn modelId="{A4FF1948-B35B-4251-8F6C-440304F19636}" srcId="{68A066B4-E33E-4608-B315-ED2F74B0CFED}" destId="{36DCC2AB-9630-46E8-B3AF-B791FECDFEFC}" srcOrd="2" destOrd="0" parTransId="{7F40F80D-916E-4B39-A7D2-27789F875EE3}" sibTransId="{D1D75CD2-698A-48DF-A7F5-398DFD481960}"/>
    <dgm:cxn modelId="{4274A508-8F2E-4F85-914A-79993C22959A}" srcId="{68A066B4-E33E-4608-B315-ED2F74B0CFED}" destId="{475076FD-23A0-4867-931A-87EAB22F6379}" srcOrd="1" destOrd="0" parTransId="{6D7BAA5A-D331-47D4-8228-0B5BE57597AA}" sibTransId="{017F1640-1486-4B26-AA51-49450EB29E58}"/>
    <dgm:cxn modelId="{97E7AB2B-3D84-4F49-BEED-C184557CC6E1}" type="presOf" srcId="{E5785E43-91FE-4386-944B-D990CDEA2A43}" destId="{0FA64A5D-4B06-4823-B0D4-70462C59ABEC}" srcOrd="0" destOrd="1" presId="urn:microsoft.com/office/officeart/2005/8/layout/hList6"/>
    <dgm:cxn modelId="{63CD4AF7-3AC0-42CF-A5D1-3297888BED25}" type="presOf" srcId="{36DCC2AB-9630-46E8-B3AF-B791FECDFEFC}" destId="{685DC768-8D74-49A2-8052-238F5EC20F2A}" srcOrd="0" destOrd="0" presId="urn:microsoft.com/office/officeart/2005/8/layout/hList6"/>
    <dgm:cxn modelId="{94724A2A-B808-4C0A-8A27-362E53427611}" srcId="{68A066B4-E33E-4608-B315-ED2F74B0CFED}" destId="{E2972642-C686-45FF-B528-294992D50FC3}" srcOrd="0" destOrd="0" parTransId="{98C2D569-8124-4683-A70F-32708C846177}" sibTransId="{73F543D6-C845-47D4-8DFD-88B6BEC5724E}"/>
    <dgm:cxn modelId="{455F515E-2791-4AD9-AA57-4943DD255F37}" srcId="{E2972642-C686-45FF-B528-294992D50FC3}" destId="{237B5095-A461-4C87-B2F5-5D6257E03059}" srcOrd="1" destOrd="0" parTransId="{247F5854-FC53-44AB-B6A3-99ADD70E37D4}" sibTransId="{33879C9C-3FCC-4F7E-8D7B-CDD34845DCFD}"/>
    <dgm:cxn modelId="{8590D18D-9502-4CFC-AA0F-F8F1B536C057}" type="presOf" srcId="{48347DF2-F412-4CB7-A2C9-F673BA47D327}" destId="{685DC768-8D74-49A2-8052-238F5EC20F2A}" srcOrd="0" destOrd="1" presId="urn:microsoft.com/office/officeart/2005/8/layout/hList6"/>
    <dgm:cxn modelId="{764BC565-E2B3-4EFF-9232-249F0477852E}" type="presOf" srcId="{088814B7-4EAC-4B09-A8C7-AB07212401A9}" destId="{56B41DD5-513E-4F23-B544-4A718BD18440}" srcOrd="0" destOrd="2" presId="urn:microsoft.com/office/officeart/2005/8/layout/hList6"/>
    <dgm:cxn modelId="{93BA79DB-56A1-4DEF-A0BB-6593FD0AC353}" type="presParOf" srcId="{B69ED68C-1BF9-4819-80DA-C0989CE9EDE3}" destId="{0FA64A5D-4B06-4823-B0D4-70462C59ABEC}" srcOrd="0" destOrd="0" presId="urn:microsoft.com/office/officeart/2005/8/layout/hList6"/>
    <dgm:cxn modelId="{276DC35B-2F71-41BB-9E23-2ADFD49639E9}" type="presParOf" srcId="{B69ED68C-1BF9-4819-80DA-C0989CE9EDE3}" destId="{2022FE82-B2CF-4207-B2F0-AB490FC66F9A}" srcOrd="1" destOrd="0" presId="urn:microsoft.com/office/officeart/2005/8/layout/hList6"/>
    <dgm:cxn modelId="{DA889ED9-F317-4422-93AE-2102DF0E320D}" type="presParOf" srcId="{B69ED68C-1BF9-4819-80DA-C0989CE9EDE3}" destId="{56B41DD5-513E-4F23-B544-4A718BD18440}" srcOrd="2" destOrd="0" presId="urn:microsoft.com/office/officeart/2005/8/layout/hList6"/>
    <dgm:cxn modelId="{0802BED9-593E-4950-8697-E26707212A74}" type="presParOf" srcId="{B69ED68C-1BF9-4819-80DA-C0989CE9EDE3}" destId="{D1055695-155B-4DFB-A23C-8C58D0F8EE49}" srcOrd="3" destOrd="0" presId="urn:microsoft.com/office/officeart/2005/8/layout/hList6"/>
    <dgm:cxn modelId="{EF2BE2E5-2E76-4DE4-A19F-476944962117}" type="presParOf" srcId="{B69ED68C-1BF9-4819-80DA-C0989CE9EDE3}" destId="{685DC768-8D74-49A2-8052-238F5EC20F2A}" srcOrd="4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E9071-3D43-4A2E-B734-C6E63CA1D9D1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1123F-D97D-493F-AC8D-494EAEC3042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1472" y="2714620"/>
            <a:ext cx="8001056" cy="1470025"/>
          </a:xfrm>
        </p:spPr>
        <p:txBody>
          <a:bodyPr>
            <a:normAutofit/>
          </a:bodyPr>
          <a:lstStyle/>
          <a:p>
            <a:r>
              <a:rPr lang="pt-BR" sz="2800" b="1" dirty="0">
                <a:latin typeface="Arial" pitchFamily="34" charset="0"/>
                <a:cs typeface="Arial" pitchFamily="34" charset="0"/>
              </a:rPr>
              <a:t>AVALIAÇÃO DA INCIDÊNCIA DE MUTAÇÕES NO GENE STK11 EM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TUMORES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0034" y="5143512"/>
            <a:ext cx="8143932" cy="1428760"/>
          </a:xfrm>
        </p:spPr>
        <p:txBody>
          <a:bodyPr>
            <a:normAutofit/>
          </a:bodyPr>
          <a:lstStyle/>
          <a:p>
            <a:r>
              <a:rPr lang="pt-BR" sz="19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Carlos </a:t>
            </a:r>
            <a:r>
              <a:rPr lang="pt-BR" sz="19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Elias </a:t>
            </a:r>
            <a:r>
              <a:rPr lang="pt-BR" sz="1900" u="sng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Conti</a:t>
            </a:r>
            <a:r>
              <a:rPr lang="pt-BR" sz="19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9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Filho ¹</a:t>
            </a:r>
            <a:r>
              <a:rPr lang="pt-BR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pt-BR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Lairane Bridi Loss ¹</a:t>
            </a:r>
            <a:r>
              <a:rPr lang="pt-BR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pt-BR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Sarah Fernandes </a:t>
            </a:r>
            <a:r>
              <a:rPr lang="pt-BR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Teixeira ²</a:t>
            </a:r>
          </a:p>
          <a:p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¹ </a:t>
            </a:r>
            <a:r>
              <a:rPr lang="pt-B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Graduando em Medicina – UNESC; ² Dra. em Ciências (Farmacologia), Professora dos cursos de Medicina, Farmácia e Odontologia – UNESC / caelcontif@hotmail.com</a:t>
            </a:r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85720" y="2714620"/>
            <a:ext cx="8229600" cy="38830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pt-BR" sz="2000" dirty="0" smtClean="0">
                <a:latin typeface="Arial" pitchFamily="34" charset="0"/>
                <a:cs typeface="Arial" pitchFamily="34" charset="0"/>
              </a:rPr>
              <a:t>1. NIH,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National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Health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Institute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GDC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Genomic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Data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Commons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Data Portal, 2020. Disponível em: &lt;https://portal.gdc.cancer.gov/&gt;. Acesso em: 23 de out. de 2020.</a:t>
            </a:r>
          </a:p>
          <a:p>
            <a:pPr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000" dirty="0" smtClean="0">
                <a:latin typeface="Arial" pitchFamily="34" charset="0"/>
                <a:cs typeface="Arial" pitchFamily="34" charset="0"/>
              </a:rPr>
              <a:t>2. SKOULIDIS, F. </a:t>
            </a:r>
            <a:r>
              <a:rPr lang="pt-BR" sz="2000" i="1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 al..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STK11/LKB1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2000" dirty="0" err="1">
                <a:latin typeface="Arial" pitchFamily="34" charset="0"/>
                <a:cs typeface="Arial" pitchFamily="34" charset="0"/>
              </a:rPr>
              <a:t>Mutations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>
                <a:latin typeface="Arial" pitchFamily="34" charset="0"/>
                <a:cs typeface="Arial" pitchFamily="34" charset="0"/>
              </a:rPr>
              <a:t>and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PD-1 </a:t>
            </a:r>
            <a:r>
              <a:rPr lang="pt-BR" sz="2000" dirty="0" err="1">
                <a:latin typeface="Arial" pitchFamily="34" charset="0"/>
                <a:cs typeface="Arial" pitchFamily="34" charset="0"/>
              </a:rPr>
              <a:t>Inhibitor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>
                <a:latin typeface="Arial" pitchFamily="34" charset="0"/>
                <a:cs typeface="Arial" pitchFamily="34" charset="0"/>
              </a:rPr>
              <a:t>Resistance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in 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KRAS-Mutant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>
                <a:latin typeface="Arial" pitchFamily="34" charset="0"/>
                <a:cs typeface="Arial" pitchFamily="34" charset="0"/>
              </a:rPr>
              <a:t>Lung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>
                <a:latin typeface="Arial" pitchFamily="34" charset="0"/>
                <a:cs typeface="Arial" pitchFamily="34" charset="0"/>
              </a:rPr>
              <a:t>Adenocarcinoma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Cancer Discovery,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Texas, v. 8, n. 7, p.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822–835, 2018.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pt-BR" sz="2000" dirty="0"/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2071679"/>
            <a:ext cx="9144000" cy="50006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REFERÊNCIAS BIBLIOGRÁFICAS</a:t>
            </a:r>
          </a:p>
          <a:p>
            <a:pPr algn="just">
              <a:buFontTx/>
              <a:buChar char="-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85720" y="2714620"/>
            <a:ext cx="8229600" cy="38830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pt-BR" sz="2000" dirty="0" smtClean="0">
                <a:latin typeface="Arial" pitchFamily="34" charset="0"/>
                <a:cs typeface="Arial" pitchFamily="34" charset="0"/>
              </a:rPr>
              <a:t>3. TEIXEIRA,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S.F.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Validação da enzima CTP:</a:t>
            </a:r>
            <a:r>
              <a:rPr lang="pt-BR" sz="2000" b="1" dirty="0" err="1" smtClean="0">
                <a:latin typeface="Arial" pitchFamily="34" charset="0"/>
                <a:cs typeface="Arial" pitchFamily="34" charset="0"/>
              </a:rPr>
              <a:t>fosfoetanolamina-citidilil-transferase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e do transporte de </a:t>
            </a:r>
            <a:r>
              <a:rPr lang="pt-BR" sz="2000" b="1" dirty="0" err="1" smtClean="0">
                <a:latin typeface="Arial" pitchFamily="34" charset="0"/>
                <a:cs typeface="Arial" pitchFamily="34" charset="0"/>
              </a:rPr>
              <a:t>etanolamina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como novos alvos para o desenvolvimento racional de novos fármacos para o tratamento do carcinoma de pulmão de células não pequenas.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Tese apresentada ao Programa de Pós-Graduação em Farmacologia do Instituto de Ciências Biomédicas da Universidade de São Paulo para obtenção do título de Doutora em Ciências. São Paulo, 99p., 2020.</a:t>
            </a:r>
          </a:p>
          <a:p>
            <a:pPr algn="just"/>
            <a:endParaRPr lang="pt-BR" sz="2000" dirty="0">
              <a:latin typeface="Arial" pitchFamily="34" charset="0"/>
              <a:cs typeface="Arial" pitchFamily="34" charset="0"/>
            </a:endParaRPr>
          </a:p>
          <a:p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2071679"/>
            <a:ext cx="9144000" cy="50006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REFERÊNCIAS BIBLIOGRÁFICAS</a:t>
            </a:r>
          </a:p>
          <a:p>
            <a:pPr algn="just">
              <a:buFontTx/>
              <a:buChar char="-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3571876"/>
            <a:ext cx="9144000" cy="50006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OBRIGADO PELA  ATENÇÃO!</a:t>
            </a:r>
          </a:p>
          <a:p>
            <a:pPr algn="just">
              <a:buFontTx/>
              <a:buChar char="-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2071679"/>
            <a:ext cx="9144000" cy="50006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INTRODUÇÃO</a:t>
            </a:r>
          </a:p>
          <a:p>
            <a:pPr algn="just">
              <a:buFontTx/>
              <a:buChar char="-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luxograma: Fita perfurada 6"/>
          <p:cNvSpPr/>
          <p:nvPr/>
        </p:nvSpPr>
        <p:spPr>
          <a:xfrm>
            <a:off x="3571868" y="4357694"/>
            <a:ext cx="1785950" cy="107157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GENE STK11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luxograma: Processo alternativo 8"/>
          <p:cNvSpPr/>
          <p:nvPr/>
        </p:nvSpPr>
        <p:spPr>
          <a:xfrm>
            <a:off x="5857884" y="3286124"/>
            <a:ext cx="1785950" cy="85725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Resposta imunológica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uxograma: Processo alternativo 9"/>
          <p:cNvSpPr/>
          <p:nvPr/>
        </p:nvSpPr>
        <p:spPr>
          <a:xfrm>
            <a:off x="5857884" y="5214950"/>
            <a:ext cx="1785950" cy="85725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Câncer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aio 12"/>
          <p:cNvSpPr/>
          <p:nvPr/>
        </p:nvSpPr>
        <p:spPr>
          <a:xfrm>
            <a:off x="2571736" y="3500438"/>
            <a:ext cx="785818" cy="857256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1643042" y="3000372"/>
            <a:ext cx="1643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MUTAÇÃO</a:t>
            </a:r>
            <a:endParaRPr lang="pt-BR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luxograma: Preparação 10"/>
          <p:cNvSpPr/>
          <p:nvPr/>
        </p:nvSpPr>
        <p:spPr>
          <a:xfrm>
            <a:off x="142844" y="5429264"/>
            <a:ext cx="2928958" cy="1143008"/>
          </a:xfrm>
          <a:prstGeom prst="flowChartPreparati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Supressor tumoral </a:t>
            </a:r>
            <a:endParaRPr lang="pt-B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eta para cima e para baixo 14"/>
          <p:cNvSpPr/>
          <p:nvPr/>
        </p:nvSpPr>
        <p:spPr>
          <a:xfrm>
            <a:off x="6572264" y="4286256"/>
            <a:ext cx="214314" cy="71438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57158" y="2643182"/>
            <a:ext cx="8286808" cy="3643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Analisar o número de mutações relacionadas ao gene STK11 </a:t>
            </a:r>
          </a:p>
          <a:p>
            <a:pPr algn="just">
              <a:buFont typeface="Arial" pitchFamily="34" charset="0"/>
              <a:buChar char="•"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Relacionar as mutações de STK11 com o desenvolvimento de diferentes tipos de CA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2071679"/>
            <a:ext cx="9144000" cy="50006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OBJETIVO</a:t>
            </a:r>
          </a:p>
          <a:p>
            <a:pPr algn="just">
              <a:buFontTx/>
              <a:buChar char="-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85720" y="2786058"/>
            <a:ext cx="8429684" cy="38115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Estudo quantitativo, descritivo e transversal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Base de dados: </a:t>
            </a:r>
            <a:r>
              <a:rPr lang="pt-BR" sz="2000" i="1" dirty="0" err="1">
                <a:latin typeface="Arial" pitchFamily="34" charset="0"/>
                <a:cs typeface="Arial" pitchFamily="34" charset="0"/>
              </a:rPr>
              <a:t>Genomic</a:t>
            </a:r>
            <a:r>
              <a:rPr lang="pt-BR" sz="2000" i="1" dirty="0">
                <a:latin typeface="Arial" pitchFamily="34" charset="0"/>
                <a:cs typeface="Arial" pitchFamily="34" charset="0"/>
              </a:rPr>
              <a:t> Data </a:t>
            </a:r>
            <a:r>
              <a:rPr lang="pt-BR" sz="2000" i="1" dirty="0" err="1">
                <a:latin typeface="Arial" pitchFamily="34" charset="0"/>
                <a:cs typeface="Arial" pitchFamily="34" charset="0"/>
              </a:rPr>
              <a:t>Commons</a:t>
            </a:r>
            <a:r>
              <a:rPr lang="pt-BR" sz="2000" i="1" dirty="0">
                <a:latin typeface="Arial" pitchFamily="34" charset="0"/>
                <a:cs typeface="Arial" pitchFamily="34" charset="0"/>
              </a:rPr>
              <a:t> (GDC) Data Portal - </a:t>
            </a:r>
            <a:r>
              <a:rPr lang="pt-BR" sz="2000" i="1" dirty="0" err="1">
                <a:latin typeface="Arial" pitchFamily="34" charset="0"/>
                <a:cs typeface="Arial" pitchFamily="34" charset="0"/>
              </a:rPr>
              <a:t>National</a:t>
            </a:r>
            <a:r>
              <a:rPr lang="pt-BR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i="1" dirty="0" err="1">
                <a:latin typeface="Arial" pitchFamily="34" charset="0"/>
                <a:cs typeface="Arial" pitchFamily="34" charset="0"/>
              </a:rPr>
              <a:t>Institute</a:t>
            </a:r>
            <a:r>
              <a:rPr lang="pt-BR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i="1" dirty="0" err="1">
                <a:latin typeface="Arial" pitchFamily="34" charset="0"/>
                <a:cs typeface="Arial" pitchFamily="34" charset="0"/>
              </a:rPr>
              <a:t>of</a:t>
            </a:r>
            <a:r>
              <a:rPr lang="pt-BR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i="1" dirty="0" err="1">
                <a:latin typeface="Arial" pitchFamily="34" charset="0"/>
                <a:cs typeface="Arial" pitchFamily="34" charset="0"/>
              </a:rPr>
              <a:t>Health</a:t>
            </a:r>
            <a:r>
              <a:rPr lang="pt-BR" sz="2000" i="1" dirty="0">
                <a:latin typeface="Arial" pitchFamily="34" charset="0"/>
                <a:cs typeface="Arial" pitchFamily="34" charset="0"/>
              </a:rPr>
              <a:t> (NIH)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dos EUA.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lipse 5"/>
          <p:cNvSpPr/>
          <p:nvPr/>
        </p:nvSpPr>
        <p:spPr>
          <a:xfrm>
            <a:off x="2357422" y="4572008"/>
            <a:ext cx="2143140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STK11</a:t>
            </a:r>
            <a:endParaRPr lang="pt-BR" sz="2800" b="1" dirty="0"/>
          </a:p>
        </p:txBody>
      </p:sp>
      <p:sp>
        <p:nvSpPr>
          <p:cNvPr id="8" name="Retângulo 7"/>
          <p:cNvSpPr/>
          <p:nvPr/>
        </p:nvSpPr>
        <p:spPr>
          <a:xfrm>
            <a:off x="5715008" y="4000504"/>
            <a:ext cx="257176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/>
              <a:t>Tipos de CA</a:t>
            </a:r>
            <a:endParaRPr lang="pt-BR" sz="2000" b="1" dirty="0"/>
          </a:p>
        </p:txBody>
      </p:sp>
      <p:sp>
        <p:nvSpPr>
          <p:cNvPr id="16" name="Espaço Reservado para Conteúdo 2"/>
          <p:cNvSpPr>
            <a:spLocks noGrp="1"/>
          </p:cNvSpPr>
          <p:nvPr>
            <p:ph idx="1"/>
          </p:nvPr>
        </p:nvSpPr>
        <p:spPr>
          <a:xfrm>
            <a:off x="0" y="2071679"/>
            <a:ext cx="9144000" cy="50006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METODOLOGIA</a:t>
            </a:r>
          </a:p>
          <a:p>
            <a:pPr algn="just">
              <a:buFontTx/>
              <a:buChar char="-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have direita 16"/>
          <p:cNvSpPr/>
          <p:nvPr/>
        </p:nvSpPr>
        <p:spPr>
          <a:xfrm>
            <a:off x="4786314" y="4143380"/>
            <a:ext cx="357190" cy="1928826"/>
          </a:xfrm>
          <a:prstGeom prst="rightBrace">
            <a:avLst>
              <a:gd name="adj1" fmla="val 8333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5715008" y="4786322"/>
            <a:ext cx="257176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/>
              <a:t>Número de mutações somáticas</a:t>
            </a:r>
            <a:endParaRPr lang="pt-BR" sz="2000" b="1" dirty="0"/>
          </a:p>
        </p:txBody>
      </p:sp>
      <p:sp>
        <p:nvSpPr>
          <p:cNvPr id="19" name="Retângulo 18"/>
          <p:cNvSpPr/>
          <p:nvPr/>
        </p:nvSpPr>
        <p:spPr>
          <a:xfrm>
            <a:off x="5715008" y="5572140"/>
            <a:ext cx="257176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/>
              <a:t>Tipos de mutações</a:t>
            </a:r>
            <a:endParaRPr lang="pt-BR" sz="2000" b="1" dirty="0"/>
          </a:p>
        </p:txBody>
      </p:sp>
      <p:sp>
        <p:nvSpPr>
          <p:cNvPr id="21" name="Pentágono 20"/>
          <p:cNvSpPr/>
          <p:nvPr/>
        </p:nvSpPr>
        <p:spPr>
          <a:xfrm>
            <a:off x="500034" y="4643446"/>
            <a:ext cx="1500198" cy="78581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i="1" dirty="0" smtClean="0"/>
              <a:t>GDC Data Portal</a:t>
            </a:r>
            <a:endParaRPr lang="pt-BR" sz="2000" b="1" i="1" dirty="0"/>
          </a:p>
        </p:txBody>
      </p:sp>
      <p:sp>
        <p:nvSpPr>
          <p:cNvPr id="22" name="Seta em curva para cima 21"/>
          <p:cNvSpPr/>
          <p:nvPr/>
        </p:nvSpPr>
        <p:spPr>
          <a:xfrm>
            <a:off x="1428728" y="5715016"/>
            <a:ext cx="1500198" cy="500066"/>
          </a:xfrm>
          <a:prstGeom prst="curved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85720" y="2714620"/>
            <a:ext cx="8229600" cy="31686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2071679"/>
            <a:ext cx="9144000" cy="50006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RESULTADOS</a:t>
            </a:r>
          </a:p>
          <a:p>
            <a:pPr algn="just">
              <a:buFontTx/>
              <a:buChar char="-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85720" y="2786058"/>
            <a:ext cx="2571768" cy="928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</a:rPr>
              <a:t>1512 AMOSTRAS</a:t>
            </a:r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8" name="Seta para a direita listrada 7"/>
          <p:cNvSpPr/>
          <p:nvPr/>
        </p:nvSpPr>
        <p:spPr>
          <a:xfrm>
            <a:off x="3000364" y="3071810"/>
            <a:ext cx="500066" cy="35719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3643306" y="2714620"/>
            <a:ext cx="2571768" cy="128588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180 MUTAÇÕES SOMÁTICAS DE STK11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6500826" y="3357562"/>
            <a:ext cx="1143008" cy="5715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11,9%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2928894" y="6211669"/>
            <a:ext cx="62151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17" name="Diagrama 16"/>
          <p:cNvGraphicFramePr/>
          <p:nvPr/>
        </p:nvGraphicFramePr>
        <p:xfrm>
          <a:off x="1905024" y="4214794"/>
          <a:ext cx="6096000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Seta em curva para a esquerda 18"/>
          <p:cNvSpPr/>
          <p:nvPr/>
        </p:nvSpPr>
        <p:spPr>
          <a:xfrm>
            <a:off x="8072462" y="3714752"/>
            <a:ext cx="714380" cy="107157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85720" y="2714620"/>
            <a:ext cx="8229600" cy="31686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2071679"/>
            <a:ext cx="9144000" cy="50006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RESULTADOS</a:t>
            </a:r>
          </a:p>
          <a:p>
            <a:pPr algn="just">
              <a:buFontTx/>
              <a:buChar char="-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2928894" y="6211669"/>
            <a:ext cx="62151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18" name="Gráfico 17"/>
          <p:cNvGraphicFramePr/>
          <p:nvPr/>
        </p:nvGraphicFramePr>
        <p:xfrm>
          <a:off x="1285852" y="2643182"/>
          <a:ext cx="6643734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CaixaDeTexto 20"/>
          <p:cNvSpPr txBox="1"/>
          <p:nvPr/>
        </p:nvSpPr>
        <p:spPr>
          <a:xfrm>
            <a:off x="1214414" y="6457914"/>
            <a:ext cx="3786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Fonte:</a:t>
            </a:r>
            <a:r>
              <a:rPr lang="pt-BR" sz="2000" dirty="0" smtClean="0"/>
              <a:t> o autor</a:t>
            </a:r>
            <a:endParaRPr lang="pt-BR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85720" y="2714620"/>
            <a:ext cx="8229600" cy="31686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2071679"/>
            <a:ext cx="9144000" cy="50006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RESULTADOS</a:t>
            </a:r>
          </a:p>
          <a:p>
            <a:pPr algn="just">
              <a:buFontTx/>
              <a:buChar char="-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Gráfico 6"/>
          <p:cNvGraphicFramePr/>
          <p:nvPr/>
        </p:nvGraphicFramePr>
        <p:xfrm>
          <a:off x="1285852" y="2682884"/>
          <a:ext cx="6572296" cy="381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214414" y="6457890"/>
            <a:ext cx="3786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Fonte:</a:t>
            </a:r>
            <a:r>
              <a:rPr lang="pt-BR" sz="2000" dirty="0" smtClean="0"/>
              <a:t> o autor</a:t>
            </a:r>
            <a:endParaRPr lang="pt-BR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85720" y="2760689"/>
            <a:ext cx="8229600" cy="38830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Apesar de ainda pouco explorada na clínica, mutações no gene STK11 estão relacionadas com diferentes tipos de neoplasias.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CA de pulmão é o tipo mais frequentemente associado a essas mutações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Considerando a elevada prevalência e mortalidade decorrente do CA de pulmão, o maior estudo do STK11 como um possível marcador de prognóstico ou de resposta a tratamentos pode melhorar o cenário dos pacientes acometidos por esta doença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2071679"/>
            <a:ext cx="9144000" cy="50006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CONSIDERAÇÕES FINAIS</a:t>
            </a:r>
          </a:p>
          <a:p>
            <a:pPr algn="just">
              <a:buFontTx/>
              <a:buChar char="-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1859" t="21875" r="5124" b="45312"/>
          <a:stretch>
            <a:fillRect/>
          </a:stretch>
        </p:blipFill>
        <p:spPr bwMode="auto">
          <a:xfrm>
            <a:off x="0" y="0"/>
            <a:ext cx="914400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85720" y="2714620"/>
            <a:ext cx="8501122" cy="38115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Programa de Iniciação Científica e Tecnológica - PICT/UNESC</a:t>
            </a:r>
          </a:p>
          <a:p>
            <a:pPr algn="just">
              <a:buFontTx/>
              <a:buChar char="-"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Profa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Dra. Sarah Fernandes Teixeira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2071679"/>
            <a:ext cx="9144000" cy="500066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AGRADECIMENTO</a:t>
            </a:r>
          </a:p>
          <a:p>
            <a:pPr algn="just">
              <a:buFontTx/>
              <a:buChar char="-"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392</Words>
  <Application>Microsoft Office PowerPoint</Application>
  <PresentationFormat>Apresentação na tela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AVALIAÇÃO DA INCIDÊNCIA DE MUTAÇÕES NO GENE STK11 EM TUMORES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AVALIAÇÃO DA INCIDÊNCIA DE MUTAÇÕES NO GENE STK11 EM TUMORES</dc:title>
  <dc:creator>Lairane Bridi Loss</dc:creator>
  <cp:lastModifiedBy>Lairane Bridi Loss</cp:lastModifiedBy>
  <cp:revision>18</cp:revision>
  <dcterms:created xsi:type="dcterms:W3CDTF">2020-11-10T20:44:59Z</dcterms:created>
  <dcterms:modified xsi:type="dcterms:W3CDTF">2020-11-11T02:04:32Z</dcterms:modified>
</cp:coreProperties>
</file>