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08875" cy="14630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1428" y="-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0.212576598079881"/>
          <c:y val="0.33585035329851765"/>
          <c:w val="0.40153105453640747"/>
          <c:h val="0.56562581570795689"/>
        </c:manualLayout>
      </c:layout>
      <c:pie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Número de Trabalhos por ano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B48-43B9-A951-3D93275546E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B48-43B9-A951-3D93275546E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B48-43B9-A951-3D93275546E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1B48-43B9-A951-3D93275546EB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15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1B48-43B9-A951-3D93275546E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19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1B48-43B9-A951-3D93275546E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14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6741071428571431E-2"/>
                      <c:h val="9.5930847760749144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5-1B48-43B9-A951-3D93275546E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09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2276785714285719E-2"/>
                      <c:h val="9.5930847760749144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7-1B48-43B9-A951-3D93275546EB}"/>
                </c:ext>
              </c:extLst>
            </c:dLbl>
            <c:spPr>
              <a:pattFill prst="pct75">
                <a:fgClr>
                  <a:schemeClr val="tx1"/>
                </a:fgClr>
                <a:bgClr>
                  <a:sysClr val="windowText" lastClr="000000">
                    <a:lumMod val="65000"/>
                    <a:lumOff val="35000"/>
                  </a:sys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schemeClr val="bg2">
                    <a:alpha val="40000"/>
                  </a:scheme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Planilha1!$A$2:$A$5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Planilha1!$B$2:$B$5</c:f>
              <c:numCache>
                <c:formatCode>General</c:formatCode>
                <c:ptCount val="4"/>
                <c:pt idx="0">
                  <c:v>15</c:v>
                </c:pt>
                <c:pt idx="1">
                  <c:v>19</c:v>
                </c:pt>
                <c:pt idx="2">
                  <c:v>14</c:v>
                </c:pt>
                <c:pt idx="3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B48-43B9-A951-3D93275546EB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3166" y="2394374"/>
            <a:ext cx="6382544" cy="5093547"/>
          </a:xfrm>
        </p:spPr>
        <p:txBody>
          <a:bodyPr anchor="b"/>
          <a:lstStyle>
            <a:lvl1pPr algn="ctr">
              <a:defRPr sz="492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8610" y="7684348"/>
            <a:ext cx="5631656" cy="3532292"/>
          </a:xfrm>
        </p:spPr>
        <p:txBody>
          <a:bodyPr/>
          <a:lstStyle>
            <a:lvl1pPr marL="0" indent="0" algn="ctr">
              <a:buNone/>
              <a:defRPr sz="1971"/>
            </a:lvl1pPr>
            <a:lvl2pPr marL="375453" indent="0" algn="ctr">
              <a:buNone/>
              <a:defRPr sz="1642"/>
            </a:lvl2pPr>
            <a:lvl3pPr marL="750905" indent="0" algn="ctr">
              <a:buNone/>
              <a:defRPr sz="1478"/>
            </a:lvl3pPr>
            <a:lvl4pPr marL="1126358" indent="0" algn="ctr">
              <a:buNone/>
              <a:defRPr sz="1314"/>
            </a:lvl4pPr>
            <a:lvl5pPr marL="1501811" indent="0" algn="ctr">
              <a:buNone/>
              <a:defRPr sz="1314"/>
            </a:lvl5pPr>
            <a:lvl6pPr marL="1877263" indent="0" algn="ctr">
              <a:buNone/>
              <a:defRPr sz="1314"/>
            </a:lvl6pPr>
            <a:lvl7pPr marL="2252716" indent="0" algn="ctr">
              <a:buNone/>
              <a:defRPr sz="1314"/>
            </a:lvl7pPr>
            <a:lvl8pPr marL="2628168" indent="0" algn="ctr">
              <a:buNone/>
              <a:defRPr sz="1314"/>
            </a:lvl8pPr>
            <a:lvl9pPr marL="3003621" indent="0" algn="ctr">
              <a:buNone/>
              <a:defRPr sz="1314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B5C7A-2412-4BA9-9A5B-94EFA5CB7C76}" type="datetimeFigureOut">
              <a:rPr lang="pt-BR" smtClean="0"/>
              <a:t>17/11/2020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686-CB88-432F-81C1-3B01CC44B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9534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B5C7A-2412-4BA9-9A5B-94EFA5CB7C76}" type="datetimeFigureOut">
              <a:rPr lang="pt-BR" smtClean="0"/>
              <a:t>17/11/2020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686-CB88-432F-81C1-3B01CC44B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4720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73539" y="778933"/>
            <a:ext cx="1619101" cy="1239858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6235" y="778933"/>
            <a:ext cx="4763443" cy="1239858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B5C7A-2412-4BA9-9A5B-94EFA5CB7C76}" type="datetimeFigureOut">
              <a:rPr lang="pt-BR" smtClean="0"/>
              <a:t>17/11/2020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686-CB88-432F-81C1-3B01CC44B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005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B5C7A-2412-4BA9-9A5B-94EFA5CB7C76}" type="datetimeFigureOut">
              <a:rPr lang="pt-BR" smtClean="0"/>
              <a:t>17/11/2020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686-CB88-432F-81C1-3B01CC44B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8317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2325" y="3647444"/>
            <a:ext cx="6476405" cy="6085839"/>
          </a:xfrm>
        </p:spPr>
        <p:txBody>
          <a:bodyPr anchor="b"/>
          <a:lstStyle>
            <a:lvl1pPr>
              <a:defRPr sz="492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325" y="9790858"/>
            <a:ext cx="6476405" cy="3200399"/>
          </a:xfrm>
        </p:spPr>
        <p:txBody>
          <a:bodyPr/>
          <a:lstStyle>
            <a:lvl1pPr marL="0" indent="0">
              <a:buNone/>
              <a:defRPr sz="1971">
                <a:solidFill>
                  <a:schemeClr val="tx1"/>
                </a:solidFill>
              </a:defRPr>
            </a:lvl1pPr>
            <a:lvl2pPr marL="375453" indent="0">
              <a:buNone/>
              <a:defRPr sz="1642">
                <a:solidFill>
                  <a:schemeClr val="tx1">
                    <a:tint val="75000"/>
                  </a:schemeClr>
                </a:solidFill>
              </a:defRPr>
            </a:lvl2pPr>
            <a:lvl3pPr marL="750905" indent="0">
              <a:buNone/>
              <a:defRPr sz="1478">
                <a:solidFill>
                  <a:schemeClr val="tx1">
                    <a:tint val="75000"/>
                  </a:schemeClr>
                </a:solidFill>
              </a:defRPr>
            </a:lvl3pPr>
            <a:lvl4pPr marL="1126358" indent="0">
              <a:buNone/>
              <a:defRPr sz="1314">
                <a:solidFill>
                  <a:schemeClr val="tx1">
                    <a:tint val="75000"/>
                  </a:schemeClr>
                </a:solidFill>
              </a:defRPr>
            </a:lvl4pPr>
            <a:lvl5pPr marL="1501811" indent="0">
              <a:buNone/>
              <a:defRPr sz="1314">
                <a:solidFill>
                  <a:schemeClr val="tx1">
                    <a:tint val="75000"/>
                  </a:schemeClr>
                </a:solidFill>
              </a:defRPr>
            </a:lvl5pPr>
            <a:lvl6pPr marL="1877263" indent="0">
              <a:buNone/>
              <a:defRPr sz="1314">
                <a:solidFill>
                  <a:schemeClr val="tx1">
                    <a:tint val="75000"/>
                  </a:schemeClr>
                </a:solidFill>
              </a:defRPr>
            </a:lvl6pPr>
            <a:lvl7pPr marL="2252716" indent="0">
              <a:buNone/>
              <a:defRPr sz="1314">
                <a:solidFill>
                  <a:schemeClr val="tx1">
                    <a:tint val="75000"/>
                  </a:schemeClr>
                </a:solidFill>
              </a:defRPr>
            </a:lvl7pPr>
            <a:lvl8pPr marL="2628168" indent="0">
              <a:buNone/>
              <a:defRPr sz="1314">
                <a:solidFill>
                  <a:schemeClr val="tx1">
                    <a:tint val="75000"/>
                  </a:schemeClr>
                </a:solidFill>
              </a:defRPr>
            </a:lvl8pPr>
            <a:lvl9pPr marL="3003621" indent="0">
              <a:buNone/>
              <a:defRPr sz="13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B5C7A-2412-4BA9-9A5B-94EFA5CB7C76}" type="datetimeFigureOut">
              <a:rPr lang="pt-BR" smtClean="0"/>
              <a:t>17/11/2020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686-CB88-432F-81C1-3B01CC44B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38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6235" y="3894667"/>
            <a:ext cx="3191272" cy="928285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1368" y="3894667"/>
            <a:ext cx="3191272" cy="928285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B5C7A-2412-4BA9-9A5B-94EFA5CB7C76}" type="datetimeFigureOut">
              <a:rPr lang="pt-BR" smtClean="0"/>
              <a:t>17/11/2020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686-CB88-432F-81C1-3B01CC44B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0343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213" y="778936"/>
            <a:ext cx="6476405" cy="282786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7214" y="3586481"/>
            <a:ext cx="3176606" cy="1757679"/>
          </a:xfrm>
        </p:spPr>
        <p:txBody>
          <a:bodyPr anchor="b"/>
          <a:lstStyle>
            <a:lvl1pPr marL="0" indent="0">
              <a:buNone/>
              <a:defRPr sz="1971" b="1"/>
            </a:lvl1pPr>
            <a:lvl2pPr marL="375453" indent="0">
              <a:buNone/>
              <a:defRPr sz="1642" b="1"/>
            </a:lvl2pPr>
            <a:lvl3pPr marL="750905" indent="0">
              <a:buNone/>
              <a:defRPr sz="1478" b="1"/>
            </a:lvl3pPr>
            <a:lvl4pPr marL="1126358" indent="0">
              <a:buNone/>
              <a:defRPr sz="1314" b="1"/>
            </a:lvl4pPr>
            <a:lvl5pPr marL="1501811" indent="0">
              <a:buNone/>
              <a:defRPr sz="1314" b="1"/>
            </a:lvl5pPr>
            <a:lvl6pPr marL="1877263" indent="0">
              <a:buNone/>
              <a:defRPr sz="1314" b="1"/>
            </a:lvl6pPr>
            <a:lvl7pPr marL="2252716" indent="0">
              <a:buNone/>
              <a:defRPr sz="1314" b="1"/>
            </a:lvl7pPr>
            <a:lvl8pPr marL="2628168" indent="0">
              <a:buNone/>
              <a:defRPr sz="1314" b="1"/>
            </a:lvl8pPr>
            <a:lvl9pPr marL="3003621" indent="0">
              <a:buNone/>
              <a:defRPr sz="1314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7214" y="5344160"/>
            <a:ext cx="3176606" cy="786045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01368" y="3586481"/>
            <a:ext cx="3192250" cy="1757679"/>
          </a:xfrm>
        </p:spPr>
        <p:txBody>
          <a:bodyPr anchor="b"/>
          <a:lstStyle>
            <a:lvl1pPr marL="0" indent="0">
              <a:buNone/>
              <a:defRPr sz="1971" b="1"/>
            </a:lvl1pPr>
            <a:lvl2pPr marL="375453" indent="0">
              <a:buNone/>
              <a:defRPr sz="1642" b="1"/>
            </a:lvl2pPr>
            <a:lvl3pPr marL="750905" indent="0">
              <a:buNone/>
              <a:defRPr sz="1478" b="1"/>
            </a:lvl3pPr>
            <a:lvl4pPr marL="1126358" indent="0">
              <a:buNone/>
              <a:defRPr sz="1314" b="1"/>
            </a:lvl4pPr>
            <a:lvl5pPr marL="1501811" indent="0">
              <a:buNone/>
              <a:defRPr sz="1314" b="1"/>
            </a:lvl5pPr>
            <a:lvl6pPr marL="1877263" indent="0">
              <a:buNone/>
              <a:defRPr sz="1314" b="1"/>
            </a:lvl6pPr>
            <a:lvl7pPr marL="2252716" indent="0">
              <a:buNone/>
              <a:defRPr sz="1314" b="1"/>
            </a:lvl7pPr>
            <a:lvl8pPr marL="2628168" indent="0">
              <a:buNone/>
              <a:defRPr sz="1314" b="1"/>
            </a:lvl8pPr>
            <a:lvl9pPr marL="3003621" indent="0">
              <a:buNone/>
              <a:defRPr sz="1314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01368" y="5344160"/>
            <a:ext cx="3192250" cy="786045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B5C7A-2412-4BA9-9A5B-94EFA5CB7C76}" type="datetimeFigureOut">
              <a:rPr lang="pt-BR" smtClean="0"/>
              <a:t>17/11/2020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686-CB88-432F-81C1-3B01CC44B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6503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B5C7A-2412-4BA9-9A5B-94EFA5CB7C76}" type="datetimeFigureOut">
              <a:rPr lang="pt-BR" smtClean="0"/>
              <a:t>17/11/2020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686-CB88-432F-81C1-3B01CC44B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3707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B5C7A-2412-4BA9-9A5B-94EFA5CB7C76}" type="datetimeFigureOut">
              <a:rPr lang="pt-BR" smtClean="0"/>
              <a:t>17/11/2020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686-CB88-432F-81C1-3B01CC44B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5352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213" y="975360"/>
            <a:ext cx="2421808" cy="3413760"/>
          </a:xfrm>
        </p:spPr>
        <p:txBody>
          <a:bodyPr anchor="b"/>
          <a:lstStyle>
            <a:lvl1pPr>
              <a:defRPr sz="262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2250" y="2106510"/>
            <a:ext cx="3801368" cy="10397067"/>
          </a:xfrm>
        </p:spPr>
        <p:txBody>
          <a:bodyPr/>
          <a:lstStyle>
            <a:lvl1pPr>
              <a:defRPr sz="2628"/>
            </a:lvl1pPr>
            <a:lvl2pPr>
              <a:defRPr sz="2299"/>
            </a:lvl2pPr>
            <a:lvl3pPr>
              <a:defRPr sz="1971"/>
            </a:lvl3pPr>
            <a:lvl4pPr>
              <a:defRPr sz="1642"/>
            </a:lvl4pPr>
            <a:lvl5pPr>
              <a:defRPr sz="1642"/>
            </a:lvl5pPr>
            <a:lvl6pPr>
              <a:defRPr sz="1642"/>
            </a:lvl6pPr>
            <a:lvl7pPr>
              <a:defRPr sz="1642"/>
            </a:lvl7pPr>
            <a:lvl8pPr>
              <a:defRPr sz="1642"/>
            </a:lvl8pPr>
            <a:lvl9pPr>
              <a:defRPr sz="1642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7213" y="4389120"/>
            <a:ext cx="2421808" cy="8131388"/>
          </a:xfrm>
        </p:spPr>
        <p:txBody>
          <a:bodyPr/>
          <a:lstStyle>
            <a:lvl1pPr marL="0" indent="0">
              <a:buNone/>
              <a:defRPr sz="1314"/>
            </a:lvl1pPr>
            <a:lvl2pPr marL="375453" indent="0">
              <a:buNone/>
              <a:defRPr sz="1150"/>
            </a:lvl2pPr>
            <a:lvl3pPr marL="750905" indent="0">
              <a:buNone/>
              <a:defRPr sz="985"/>
            </a:lvl3pPr>
            <a:lvl4pPr marL="1126358" indent="0">
              <a:buNone/>
              <a:defRPr sz="821"/>
            </a:lvl4pPr>
            <a:lvl5pPr marL="1501811" indent="0">
              <a:buNone/>
              <a:defRPr sz="821"/>
            </a:lvl5pPr>
            <a:lvl6pPr marL="1877263" indent="0">
              <a:buNone/>
              <a:defRPr sz="821"/>
            </a:lvl6pPr>
            <a:lvl7pPr marL="2252716" indent="0">
              <a:buNone/>
              <a:defRPr sz="821"/>
            </a:lvl7pPr>
            <a:lvl8pPr marL="2628168" indent="0">
              <a:buNone/>
              <a:defRPr sz="821"/>
            </a:lvl8pPr>
            <a:lvl9pPr marL="3003621" indent="0">
              <a:buNone/>
              <a:defRPr sz="82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B5C7A-2412-4BA9-9A5B-94EFA5CB7C76}" type="datetimeFigureOut">
              <a:rPr lang="pt-BR" smtClean="0"/>
              <a:t>17/11/2020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686-CB88-432F-81C1-3B01CC44B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1167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213" y="975360"/>
            <a:ext cx="2421808" cy="3413760"/>
          </a:xfrm>
        </p:spPr>
        <p:txBody>
          <a:bodyPr anchor="b"/>
          <a:lstStyle>
            <a:lvl1pPr>
              <a:defRPr sz="262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92250" y="2106510"/>
            <a:ext cx="3801368" cy="10397067"/>
          </a:xfrm>
        </p:spPr>
        <p:txBody>
          <a:bodyPr anchor="t"/>
          <a:lstStyle>
            <a:lvl1pPr marL="0" indent="0">
              <a:buNone/>
              <a:defRPr sz="2628"/>
            </a:lvl1pPr>
            <a:lvl2pPr marL="375453" indent="0">
              <a:buNone/>
              <a:defRPr sz="2299"/>
            </a:lvl2pPr>
            <a:lvl3pPr marL="750905" indent="0">
              <a:buNone/>
              <a:defRPr sz="1971"/>
            </a:lvl3pPr>
            <a:lvl4pPr marL="1126358" indent="0">
              <a:buNone/>
              <a:defRPr sz="1642"/>
            </a:lvl4pPr>
            <a:lvl5pPr marL="1501811" indent="0">
              <a:buNone/>
              <a:defRPr sz="1642"/>
            </a:lvl5pPr>
            <a:lvl6pPr marL="1877263" indent="0">
              <a:buNone/>
              <a:defRPr sz="1642"/>
            </a:lvl6pPr>
            <a:lvl7pPr marL="2252716" indent="0">
              <a:buNone/>
              <a:defRPr sz="1642"/>
            </a:lvl7pPr>
            <a:lvl8pPr marL="2628168" indent="0">
              <a:buNone/>
              <a:defRPr sz="1642"/>
            </a:lvl8pPr>
            <a:lvl9pPr marL="3003621" indent="0">
              <a:buNone/>
              <a:defRPr sz="1642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7213" y="4389120"/>
            <a:ext cx="2421808" cy="8131388"/>
          </a:xfrm>
        </p:spPr>
        <p:txBody>
          <a:bodyPr/>
          <a:lstStyle>
            <a:lvl1pPr marL="0" indent="0">
              <a:buNone/>
              <a:defRPr sz="1314"/>
            </a:lvl1pPr>
            <a:lvl2pPr marL="375453" indent="0">
              <a:buNone/>
              <a:defRPr sz="1150"/>
            </a:lvl2pPr>
            <a:lvl3pPr marL="750905" indent="0">
              <a:buNone/>
              <a:defRPr sz="985"/>
            </a:lvl3pPr>
            <a:lvl4pPr marL="1126358" indent="0">
              <a:buNone/>
              <a:defRPr sz="821"/>
            </a:lvl4pPr>
            <a:lvl5pPr marL="1501811" indent="0">
              <a:buNone/>
              <a:defRPr sz="821"/>
            </a:lvl5pPr>
            <a:lvl6pPr marL="1877263" indent="0">
              <a:buNone/>
              <a:defRPr sz="821"/>
            </a:lvl6pPr>
            <a:lvl7pPr marL="2252716" indent="0">
              <a:buNone/>
              <a:defRPr sz="821"/>
            </a:lvl7pPr>
            <a:lvl8pPr marL="2628168" indent="0">
              <a:buNone/>
              <a:defRPr sz="821"/>
            </a:lvl8pPr>
            <a:lvl9pPr marL="3003621" indent="0">
              <a:buNone/>
              <a:defRPr sz="82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B5C7A-2412-4BA9-9A5B-94EFA5CB7C76}" type="datetimeFigureOut">
              <a:rPr lang="pt-BR" smtClean="0"/>
              <a:t>17/11/2020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686-CB88-432F-81C1-3B01CC44B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8324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6235" y="778936"/>
            <a:ext cx="6476405" cy="28278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6235" y="3894667"/>
            <a:ext cx="6476405" cy="9282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235" y="13560217"/>
            <a:ext cx="1689497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B5C7A-2412-4BA9-9A5B-94EFA5CB7C76}" type="datetimeFigureOut">
              <a:rPr lang="pt-BR" smtClean="0"/>
              <a:t>17/11/2020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87315" y="13560217"/>
            <a:ext cx="2534245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03143" y="13560217"/>
            <a:ext cx="1689497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F686-CB88-432F-81C1-3B01CC44B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3592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0905" rtl="0" eaLnBrk="1" latinLnBrk="0" hangingPunct="1">
        <a:lnSpc>
          <a:spcPct val="90000"/>
        </a:lnSpc>
        <a:spcBef>
          <a:spcPct val="0"/>
        </a:spcBef>
        <a:buNone/>
        <a:defRPr sz="361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7726" indent="-187726" algn="l" defTabSz="750905" rtl="0" eaLnBrk="1" latinLnBrk="0" hangingPunct="1">
        <a:lnSpc>
          <a:spcPct val="90000"/>
        </a:lnSpc>
        <a:spcBef>
          <a:spcPts val="821"/>
        </a:spcBef>
        <a:buFont typeface="Arial" panose="020B0604020202020204" pitchFamily="34" charset="0"/>
        <a:buChar char="•"/>
        <a:defRPr sz="2299" kern="1200">
          <a:solidFill>
            <a:schemeClr val="tx1"/>
          </a:solidFill>
          <a:latin typeface="+mn-lt"/>
          <a:ea typeface="+mn-ea"/>
          <a:cs typeface="+mn-cs"/>
        </a:defRPr>
      </a:lvl1pPr>
      <a:lvl2pPr marL="563179" indent="-187726" algn="l" defTabSz="750905" rtl="0" eaLnBrk="1" latinLnBrk="0" hangingPunct="1">
        <a:lnSpc>
          <a:spcPct val="90000"/>
        </a:lnSpc>
        <a:spcBef>
          <a:spcPts val="411"/>
        </a:spcBef>
        <a:buFont typeface="Arial" panose="020B0604020202020204" pitchFamily="34" charset="0"/>
        <a:buChar char="•"/>
        <a:defRPr sz="1971" kern="1200">
          <a:solidFill>
            <a:schemeClr val="tx1"/>
          </a:solidFill>
          <a:latin typeface="+mn-lt"/>
          <a:ea typeface="+mn-ea"/>
          <a:cs typeface="+mn-cs"/>
        </a:defRPr>
      </a:lvl2pPr>
      <a:lvl3pPr marL="938632" indent="-187726" algn="l" defTabSz="750905" rtl="0" eaLnBrk="1" latinLnBrk="0" hangingPunct="1">
        <a:lnSpc>
          <a:spcPct val="90000"/>
        </a:lnSpc>
        <a:spcBef>
          <a:spcPts val="411"/>
        </a:spcBef>
        <a:buFont typeface="Arial" panose="020B0604020202020204" pitchFamily="34" charset="0"/>
        <a:buChar char="•"/>
        <a:defRPr sz="1642" kern="1200">
          <a:solidFill>
            <a:schemeClr val="tx1"/>
          </a:solidFill>
          <a:latin typeface="+mn-lt"/>
          <a:ea typeface="+mn-ea"/>
          <a:cs typeface="+mn-cs"/>
        </a:defRPr>
      </a:lvl3pPr>
      <a:lvl4pPr marL="1314084" indent="-187726" algn="l" defTabSz="750905" rtl="0" eaLnBrk="1" latinLnBrk="0" hangingPunct="1">
        <a:lnSpc>
          <a:spcPct val="90000"/>
        </a:lnSpc>
        <a:spcBef>
          <a:spcPts val="411"/>
        </a:spcBef>
        <a:buFont typeface="Arial" panose="020B0604020202020204" pitchFamily="34" charset="0"/>
        <a:buChar char="•"/>
        <a:defRPr sz="1478" kern="1200">
          <a:solidFill>
            <a:schemeClr val="tx1"/>
          </a:solidFill>
          <a:latin typeface="+mn-lt"/>
          <a:ea typeface="+mn-ea"/>
          <a:cs typeface="+mn-cs"/>
        </a:defRPr>
      </a:lvl4pPr>
      <a:lvl5pPr marL="1689537" indent="-187726" algn="l" defTabSz="750905" rtl="0" eaLnBrk="1" latinLnBrk="0" hangingPunct="1">
        <a:lnSpc>
          <a:spcPct val="90000"/>
        </a:lnSpc>
        <a:spcBef>
          <a:spcPts val="411"/>
        </a:spcBef>
        <a:buFont typeface="Arial" panose="020B0604020202020204" pitchFamily="34" charset="0"/>
        <a:buChar char="•"/>
        <a:defRPr sz="1478" kern="1200">
          <a:solidFill>
            <a:schemeClr val="tx1"/>
          </a:solidFill>
          <a:latin typeface="+mn-lt"/>
          <a:ea typeface="+mn-ea"/>
          <a:cs typeface="+mn-cs"/>
        </a:defRPr>
      </a:lvl5pPr>
      <a:lvl6pPr marL="2064990" indent="-187726" algn="l" defTabSz="750905" rtl="0" eaLnBrk="1" latinLnBrk="0" hangingPunct="1">
        <a:lnSpc>
          <a:spcPct val="90000"/>
        </a:lnSpc>
        <a:spcBef>
          <a:spcPts val="411"/>
        </a:spcBef>
        <a:buFont typeface="Arial" panose="020B0604020202020204" pitchFamily="34" charset="0"/>
        <a:buChar char="•"/>
        <a:defRPr sz="1478" kern="1200">
          <a:solidFill>
            <a:schemeClr val="tx1"/>
          </a:solidFill>
          <a:latin typeface="+mn-lt"/>
          <a:ea typeface="+mn-ea"/>
          <a:cs typeface="+mn-cs"/>
        </a:defRPr>
      </a:lvl6pPr>
      <a:lvl7pPr marL="2440442" indent="-187726" algn="l" defTabSz="750905" rtl="0" eaLnBrk="1" latinLnBrk="0" hangingPunct="1">
        <a:lnSpc>
          <a:spcPct val="90000"/>
        </a:lnSpc>
        <a:spcBef>
          <a:spcPts val="411"/>
        </a:spcBef>
        <a:buFont typeface="Arial" panose="020B0604020202020204" pitchFamily="34" charset="0"/>
        <a:buChar char="•"/>
        <a:defRPr sz="1478" kern="1200">
          <a:solidFill>
            <a:schemeClr val="tx1"/>
          </a:solidFill>
          <a:latin typeface="+mn-lt"/>
          <a:ea typeface="+mn-ea"/>
          <a:cs typeface="+mn-cs"/>
        </a:defRPr>
      </a:lvl7pPr>
      <a:lvl8pPr marL="2815895" indent="-187726" algn="l" defTabSz="750905" rtl="0" eaLnBrk="1" latinLnBrk="0" hangingPunct="1">
        <a:lnSpc>
          <a:spcPct val="90000"/>
        </a:lnSpc>
        <a:spcBef>
          <a:spcPts val="411"/>
        </a:spcBef>
        <a:buFont typeface="Arial" panose="020B0604020202020204" pitchFamily="34" charset="0"/>
        <a:buChar char="•"/>
        <a:defRPr sz="1478" kern="1200">
          <a:solidFill>
            <a:schemeClr val="tx1"/>
          </a:solidFill>
          <a:latin typeface="+mn-lt"/>
          <a:ea typeface="+mn-ea"/>
          <a:cs typeface="+mn-cs"/>
        </a:defRPr>
      </a:lvl8pPr>
      <a:lvl9pPr marL="3191347" indent="-187726" algn="l" defTabSz="750905" rtl="0" eaLnBrk="1" latinLnBrk="0" hangingPunct="1">
        <a:lnSpc>
          <a:spcPct val="90000"/>
        </a:lnSpc>
        <a:spcBef>
          <a:spcPts val="411"/>
        </a:spcBef>
        <a:buFont typeface="Arial" panose="020B0604020202020204" pitchFamily="34" charset="0"/>
        <a:buChar char="•"/>
        <a:defRPr sz="14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0905" rtl="0" eaLnBrk="1" latinLnBrk="0" hangingPunct="1">
        <a:defRPr sz="1478" kern="1200">
          <a:solidFill>
            <a:schemeClr val="tx1"/>
          </a:solidFill>
          <a:latin typeface="+mn-lt"/>
          <a:ea typeface="+mn-ea"/>
          <a:cs typeface="+mn-cs"/>
        </a:defRPr>
      </a:lvl1pPr>
      <a:lvl2pPr marL="375453" algn="l" defTabSz="750905" rtl="0" eaLnBrk="1" latinLnBrk="0" hangingPunct="1">
        <a:defRPr sz="1478" kern="1200">
          <a:solidFill>
            <a:schemeClr val="tx1"/>
          </a:solidFill>
          <a:latin typeface="+mn-lt"/>
          <a:ea typeface="+mn-ea"/>
          <a:cs typeface="+mn-cs"/>
        </a:defRPr>
      </a:lvl2pPr>
      <a:lvl3pPr marL="750905" algn="l" defTabSz="750905" rtl="0" eaLnBrk="1" latinLnBrk="0" hangingPunct="1">
        <a:defRPr sz="1478" kern="1200">
          <a:solidFill>
            <a:schemeClr val="tx1"/>
          </a:solidFill>
          <a:latin typeface="+mn-lt"/>
          <a:ea typeface="+mn-ea"/>
          <a:cs typeface="+mn-cs"/>
        </a:defRPr>
      </a:lvl3pPr>
      <a:lvl4pPr marL="1126358" algn="l" defTabSz="750905" rtl="0" eaLnBrk="1" latinLnBrk="0" hangingPunct="1">
        <a:defRPr sz="1478" kern="1200">
          <a:solidFill>
            <a:schemeClr val="tx1"/>
          </a:solidFill>
          <a:latin typeface="+mn-lt"/>
          <a:ea typeface="+mn-ea"/>
          <a:cs typeface="+mn-cs"/>
        </a:defRPr>
      </a:lvl4pPr>
      <a:lvl5pPr marL="1501811" algn="l" defTabSz="750905" rtl="0" eaLnBrk="1" latinLnBrk="0" hangingPunct="1">
        <a:defRPr sz="1478" kern="1200">
          <a:solidFill>
            <a:schemeClr val="tx1"/>
          </a:solidFill>
          <a:latin typeface="+mn-lt"/>
          <a:ea typeface="+mn-ea"/>
          <a:cs typeface="+mn-cs"/>
        </a:defRPr>
      </a:lvl5pPr>
      <a:lvl6pPr marL="1877263" algn="l" defTabSz="750905" rtl="0" eaLnBrk="1" latinLnBrk="0" hangingPunct="1">
        <a:defRPr sz="1478" kern="1200">
          <a:solidFill>
            <a:schemeClr val="tx1"/>
          </a:solidFill>
          <a:latin typeface="+mn-lt"/>
          <a:ea typeface="+mn-ea"/>
          <a:cs typeface="+mn-cs"/>
        </a:defRPr>
      </a:lvl6pPr>
      <a:lvl7pPr marL="2252716" algn="l" defTabSz="750905" rtl="0" eaLnBrk="1" latinLnBrk="0" hangingPunct="1">
        <a:defRPr sz="1478" kern="1200">
          <a:solidFill>
            <a:schemeClr val="tx1"/>
          </a:solidFill>
          <a:latin typeface="+mn-lt"/>
          <a:ea typeface="+mn-ea"/>
          <a:cs typeface="+mn-cs"/>
        </a:defRPr>
      </a:lvl7pPr>
      <a:lvl8pPr marL="2628168" algn="l" defTabSz="750905" rtl="0" eaLnBrk="1" latinLnBrk="0" hangingPunct="1">
        <a:defRPr sz="1478" kern="1200">
          <a:solidFill>
            <a:schemeClr val="tx1"/>
          </a:solidFill>
          <a:latin typeface="+mn-lt"/>
          <a:ea typeface="+mn-ea"/>
          <a:cs typeface="+mn-cs"/>
        </a:defRPr>
      </a:lvl8pPr>
      <a:lvl9pPr marL="3003621" algn="l" defTabSz="750905" rtl="0" eaLnBrk="1" latinLnBrk="0" hangingPunct="1">
        <a:defRPr sz="14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Espaço Reservado para Conteúdo 7">
            <a:extLst>
              <a:ext uri="{FF2B5EF4-FFF2-40B4-BE49-F238E27FC236}">
                <a16:creationId xmlns:a16="http://schemas.microsoft.com/office/drawing/2014/main" id="{5EA4D2C6-5AAE-4831-8CBC-C9EB6DDCC038}"/>
              </a:ext>
            </a:extLst>
          </p:cNvPr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846" y="0"/>
            <a:ext cx="7548564" cy="14830425"/>
          </a:xfrm>
        </p:spPr>
      </p:pic>
      <p:sp>
        <p:nvSpPr>
          <p:cNvPr id="24" name="CaixaDeTexto 23">
            <a:extLst>
              <a:ext uri="{FF2B5EF4-FFF2-40B4-BE49-F238E27FC236}">
                <a16:creationId xmlns:a16="http://schemas.microsoft.com/office/drawing/2014/main" id="{ED95D94E-A784-4924-8037-3541407DF9A1}"/>
              </a:ext>
            </a:extLst>
          </p:cNvPr>
          <p:cNvSpPr txBox="1"/>
          <p:nvPr/>
        </p:nvSpPr>
        <p:spPr>
          <a:xfrm>
            <a:off x="1022350" y="2486025"/>
            <a:ext cx="531495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rgbClr val="0000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MAPEAMENTO DOS TEMAS PESQUISADOS NOS TRABALHOS DE CONCLUSÃO DE CURSO NO CENTRO UNIVERSITÁRIO DO ESPÍRITO SANTO – UNESC/CAMPUS COLATINA NO CURSO DE PEDAGOGIA NO PERÍODO DE 2015 A 2018.</a:t>
            </a:r>
            <a:br>
              <a:rPr lang="pt-BR" sz="1400" b="1" dirty="0">
                <a:solidFill>
                  <a:srgbClr val="00000A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t-BR" sz="1400" dirty="0">
                <a:solidFill>
                  <a:srgbClr val="0000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br>
              <a:rPr lang="pt-BR" sz="1400" dirty="0">
                <a:solidFill>
                  <a:srgbClr val="0000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pt-BR" sz="1400" dirty="0">
                <a:solidFill>
                  <a:srgbClr val="0000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A63EC18B-6090-4611-8FB7-3A0C34A82483}"/>
              </a:ext>
            </a:extLst>
          </p:cNvPr>
          <p:cNvSpPr txBox="1"/>
          <p:nvPr/>
        </p:nvSpPr>
        <p:spPr>
          <a:xfrm>
            <a:off x="793750" y="3955495"/>
            <a:ext cx="5543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rgbClr val="00000A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Andreia d</a:t>
            </a:r>
            <a:r>
              <a:rPr lang="pt-BR" sz="1200" dirty="0">
                <a:solidFill>
                  <a:srgbClr val="0000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Silva Darial¹, Mônica Pereira Andrade Nascimento².</a:t>
            </a:r>
            <a:br>
              <a:rPr lang="pt-BR" sz="1200" dirty="0">
                <a:solidFill>
                  <a:srgbClr val="0000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t-BR" sz="1200" dirty="0">
                <a:solidFill>
                  <a:srgbClr val="0000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¹Acadêmica em Licenciatura em Pedagogia - 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² Mestre em Educação.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E917F7C0-131A-4482-B20F-6337ED5B6361}"/>
              </a:ext>
            </a:extLst>
          </p:cNvPr>
          <p:cNvSpPr txBox="1"/>
          <p:nvPr/>
        </p:nvSpPr>
        <p:spPr>
          <a:xfrm>
            <a:off x="-1" y="4619327"/>
            <a:ext cx="375443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pedagogia poderia ser intitulada como área de conhecimento para a investigação das práticas educacionais, no que diz respeito à educação escolarizada em nossa sociedade. A ênfase na formação do professor pesquisador e da introdução da pesquisa e da investigação como componente curricular precisa estar presente nos cursos de Pedagogia para possibilitar o aprofundamento dos estudos a nível de pós-graduação, contribuindo para a geração e construção de conhecimento na área educacional.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81362BEF-68DA-4EE4-8C2C-08077DC3A570}"/>
              </a:ext>
            </a:extLst>
          </p:cNvPr>
          <p:cNvSpPr txBox="1"/>
          <p:nvPr/>
        </p:nvSpPr>
        <p:spPr>
          <a:xfrm>
            <a:off x="31353" y="9629025"/>
            <a:ext cx="34547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  <a:p>
            <a:pPr algn="just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O projeto de pesquisa objetivou </a:t>
            </a:r>
            <a:r>
              <a:rPr lang="pt-B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fornecer subsídios para a ampliação do debate acerca das temáticas abordadas pelos estudantes nas pesquisas da área de estudos do Curso de Pedagogia, uma vez que, a complexidade das sociedades nos dias atuais, nos impulsiona a refletir de forma sistem</a:t>
            </a:r>
            <a:r>
              <a:rPr lang="pt-BR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ática no papel da escola neste emaranhado de contextos econômicos, culturais, políticos e sociais.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ABFAD042-CC96-4F43-B096-EA691816336C}"/>
              </a:ext>
            </a:extLst>
          </p:cNvPr>
          <p:cNvSpPr txBox="1"/>
          <p:nvPr/>
        </p:nvSpPr>
        <p:spPr>
          <a:xfrm>
            <a:off x="3842543" y="4689736"/>
            <a:ext cx="35258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METODOLOGIA</a:t>
            </a:r>
          </a:p>
          <a:p>
            <a:pPr algn="just"/>
            <a:r>
              <a:rPr lang="pt-BR" sz="1200" kern="150" dirty="0">
                <a:effectLst/>
                <a:latin typeface="Arial" panose="020B0604020202020204" pitchFamily="34" charset="0"/>
                <a:ea typeface="Microsoft YaHei" panose="020B0503020204020204" pitchFamily="34" charset="-122"/>
              </a:rPr>
              <a:t>A metodologia utilizada para a pesquisa foi a exploratória de cunho bibliográfico que consistiu em catalogar os trabalhos identificando os temas e ou áreas de conhecimento pesquisadas por meio da leitura, análise e fichamento dos </a:t>
            </a:r>
            <a:r>
              <a:rPr lang="pt-BR" sz="1200" kern="150" dirty="0" err="1">
                <a:effectLst/>
                <a:latin typeface="Arial" panose="020B0604020202020204" pitchFamily="34" charset="0"/>
                <a:ea typeface="Microsoft YaHei" panose="020B0503020204020204" pitchFamily="34" charset="-122"/>
              </a:rPr>
              <a:t>TCCs</a:t>
            </a:r>
            <a:r>
              <a:rPr lang="pt-BR" sz="1200" kern="150" dirty="0">
                <a:effectLst/>
                <a:latin typeface="Arial" panose="020B0604020202020204" pitchFamily="34" charset="0"/>
                <a:ea typeface="Microsoft YaHei" panose="020B0503020204020204" pitchFamily="34" charset="-122"/>
              </a:rPr>
              <a:t> do período definido para este estudo.</a:t>
            </a:r>
            <a:endParaRPr lang="pt-BR" sz="1200" kern="150" dirty="0">
              <a:effectLst/>
              <a:latin typeface="Liberation Sans"/>
              <a:ea typeface="Microsoft YaHei" panose="020B0503020204020204" pitchFamily="34" charset="-122"/>
            </a:endParaRP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FBBB320D-AE05-4230-BFFB-EC83C07A9572}"/>
              </a:ext>
            </a:extLst>
          </p:cNvPr>
          <p:cNvSpPr txBox="1"/>
          <p:nvPr/>
        </p:nvSpPr>
        <p:spPr>
          <a:xfrm>
            <a:off x="304799" y="12307669"/>
            <a:ext cx="31813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178B02E0-0FDC-4711-81E3-653A6C11F936}"/>
              </a:ext>
            </a:extLst>
          </p:cNvPr>
          <p:cNvSpPr txBox="1"/>
          <p:nvPr/>
        </p:nvSpPr>
        <p:spPr>
          <a:xfrm>
            <a:off x="3821918" y="8041958"/>
            <a:ext cx="3454793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</a:p>
          <a:p>
            <a:r>
              <a:rPr lang="pt-BR" sz="1200" kern="150" dirty="0">
                <a:effectLst/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 </a:t>
            </a:r>
          </a:p>
          <a:p>
            <a:r>
              <a:rPr lang="pt-BR" sz="1200" kern="150" dirty="0">
                <a:effectLst/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FIORENTINI, D. </a:t>
            </a:r>
            <a:r>
              <a:rPr lang="pt-BR" sz="1200" b="1" kern="150" dirty="0">
                <a:effectLst/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Mapeamento e balanços dos trabalhos do GT-19 (Educação Matemática) no período de 1998 a 2001. </a:t>
            </a:r>
            <a:r>
              <a:rPr lang="pt-BR" sz="1200" kern="150" dirty="0">
                <a:effectLst/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In: 25ª Reunião Anual. Associação Nacional de Pós-Graduação e Pesquisa em Educação – ANPED. Caxambu, 29 de setembro a 02 de outubro de 2002. Disponível em: </a:t>
            </a:r>
            <a:r>
              <a:rPr lang="pt-BR" sz="1200" u="sng" kern="150" dirty="0">
                <a:solidFill>
                  <a:srgbClr val="00008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http://www.uerj.br/emenped/paginas/conteudo_producoes/docs_25/mapeamento.pdf</a:t>
            </a:r>
            <a:r>
              <a:rPr lang="pt-BR" sz="1200" kern="150" dirty="0">
                <a:effectLst/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 Acesso em: 03 de nov. 2017.</a:t>
            </a:r>
          </a:p>
          <a:p>
            <a:r>
              <a:rPr lang="pt-BR" sz="1200" kern="150" dirty="0">
                <a:effectLst/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 </a:t>
            </a:r>
          </a:p>
          <a:p>
            <a:r>
              <a:rPr lang="pt-BR" sz="1200" kern="15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FREIRE, Paulo. </a:t>
            </a:r>
            <a:r>
              <a:rPr lang="pt-BR" sz="1200" b="1" kern="15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Pedagogia da Autonomia. </a:t>
            </a:r>
            <a:r>
              <a:rPr lang="pt-BR" sz="1200" kern="15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São Paulo: Editora Paz e Terra, 1996.</a:t>
            </a:r>
            <a:endParaRPr lang="pt-BR" sz="1200" kern="150" dirty="0">
              <a:effectLst/>
              <a:latin typeface="Arial" panose="020B0604020202020204" pitchFamily="34" charset="0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r>
              <a:rPr lang="pt-BR" sz="1200" kern="15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 </a:t>
            </a:r>
            <a:endParaRPr lang="pt-BR" sz="1200" kern="150" dirty="0">
              <a:effectLst/>
              <a:latin typeface="Arial" panose="020B0604020202020204" pitchFamily="34" charset="0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r>
              <a:rPr lang="pt-BR" sz="1200" kern="15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____________ . </a:t>
            </a:r>
            <a:r>
              <a:rPr lang="pt-BR" sz="1200" b="1" kern="15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Medo e Ousadia: o cotidiano do professor. </a:t>
            </a:r>
            <a:r>
              <a:rPr lang="pt-BR" sz="1200" kern="15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Rio de Janeiro: Editora Paz e Terra, 1986.</a:t>
            </a:r>
            <a:endParaRPr lang="pt-BR" sz="1200" kern="150" dirty="0">
              <a:effectLst/>
              <a:latin typeface="Arial" panose="020B0604020202020204" pitchFamily="34" charset="0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r>
              <a:rPr lang="pt-BR" sz="1200" kern="15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  </a:t>
            </a:r>
            <a:endParaRPr lang="pt-BR" sz="1200" kern="150" dirty="0">
              <a:effectLst/>
              <a:latin typeface="Arial" panose="020B0604020202020204" pitchFamily="34" charset="0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r>
              <a:rPr lang="pt-BR" sz="1200" kern="150" dirty="0">
                <a:effectLst/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MINISTÉRIO DA EDUCAÇÃO. Conselho  </a:t>
            </a:r>
          </a:p>
          <a:p>
            <a:r>
              <a:rPr lang="pt-BR" sz="1200" kern="150" dirty="0">
                <a:effectLst/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Regulamento do trabalho de conclusão de curso - TCC do Unesc – Centro Universitário do Espírito Santo. </a:t>
            </a:r>
            <a:r>
              <a:rPr lang="pt-BR" sz="1200" b="1" kern="150" dirty="0">
                <a:effectLst/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UNESC</a:t>
            </a:r>
            <a:r>
              <a:rPr lang="pt-BR" sz="1200" kern="150" dirty="0">
                <a:effectLst/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, Colatina, 2015.</a:t>
            </a:r>
          </a:p>
          <a:p>
            <a:r>
              <a:rPr lang="pt-BR" sz="1200" kern="150" dirty="0">
                <a:effectLst/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 </a:t>
            </a:r>
          </a:p>
          <a:p>
            <a:r>
              <a:rPr lang="pt-BR" sz="1200" b="1" kern="15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 </a:t>
            </a:r>
            <a:endParaRPr lang="pt-BR" sz="1200" kern="150" dirty="0">
              <a:effectLst/>
              <a:latin typeface="Arial" panose="020B0604020202020204" pitchFamily="34" charset="0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r>
              <a:rPr lang="pt-BR" sz="1200" kern="150" dirty="0">
                <a:effectLst/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YOUNG, Michael. </a:t>
            </a:r>
            <a:r>
              <a:rPr lang="pt-BR" sz="1200" b="1" kern="150" dirty="0">
                <a:effectLst/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Para que servem as escolas. </a:t>
            </a:r>
            <a:r>
              <a:rPr lang="pt-BR" sz="1200" kern="150" dirty="0">
                <a:effectLst/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Educ. Soc., Campinas, vol. 28, n. 101, p. 1287-1302, set./dez. 2007. Disponível em </a:t>
            </a:r>
            <a:r>
              <a:rPr lang="pt-BR" sz="1200" u="sng" kern="150" dirty="0">
                <a:solidFill>
                  <a:srgbClr val="00008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http://www.cedes.unicamp.br</a:t>
            </a:r>
            <a:r>
              <a:rPr lang="pt-BR" sz="1800" kern="150" dirty="0">
                <a:effectLst/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.</a:t>
            </a:r>
            <a:endParaRPr lang="pt-BR" sz="1800" kern="150" dirty="0">
              <a:effectLst/>
              <a:latin typeface="Liberation Serif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r>
              <a:rPr lang="pt-BR" sz="1800" kern="150" dirty="0">
                <a:effectLst/>
                <a:latin typeface="Arial" panose="020B0604020202020204" pitchFamily="34" charset="0"/>
                <a:ea typeface="NSimSun" panose="02010609030101010101" pitchFamily="49" charset="-122"/>
                <a:cs typeface="Liberation Serif"/>
              </a:rPr>
              <a:t> </a:t>
            </a:r>
            <a:endParaRPr lang="pt-BR" sz="1800" kern="150" dirty="0">
              <a:effectLst/>
              <a:latin typeface="Liberation Serif"/>
              <a:ea typeface="NSimSun" panose="02010609030101010101" pitchFamily="49" charset="-122"/>
              <a:cs typeface="Liberation Serif"/>
            </a:endParaRPr>
          </a:p>
          <a:p>
            <a:r>
              <a:rPr lang="pt-BR" sz="1800" kern="150" dirty="0">
                <a:effectLst/>
                <a:latin typeface="Liberation Serif"/>
                <a:ea typeface="NSimSun" panose="02010609030101010101" pitchFamily="49" charset="-122"/>
                <a:cs typeface="Arial" panose="020B0604020202020204" pitchFamily="34" charset="0"/>
              </a:rPr>
              <a:t> </a:t>
            </a:r>
          </a:p>
          <a:p>
            <a:r>
              <a:rPr lang="pt-BR" sz="1800" kern="1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 </a:t>
            </a:r>
          </a:p>
          <a:p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30B6185B-D169-49BA-84E4-E1619A0680FF}"/>
              </a:ext>
            </a:extLst>
          </p:cNvPr>
          <p:cNvSpPr txBox="1"/>
          <p:nvPr/>
        </p:nvSpPr>
        <p:spPr>
          <a:xfrm>
            <a:off x="140495" y="9144630"/>
            <a:ext cx="31813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latin typeface="Arial" panose="020B0604020202020204" pitchFamily="34" charset="0"/>
                <a:cs typeface="Times New Roman" panose="02020603050405020304" pitchFamily="18" charset="0"/>
              </a:rPr>
              <a:t>Fonte: Setor de Registros Acadêmicos do Unesc,2019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5B62AAD5-FA3C-497C-9845-2A7E2B1B28F7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112713" y="7209908"/>
            <a:ext cx="3656012" cy="1780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id="{5EFEE619-DAE1-4065-BA3A-D1829EDFED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53094562"/>
              </p:ext>
            </p:extLst>
          </p:nvPr>
        </p:nvGraphicFramePr>
        <p:xfrm>
          <a:off x="140496" y="7081812"/>
          <a:ext cx="3086892" cy="1780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BB3E20F7-8DCE-43A2-AC6F-0B9A2CA1CF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5028716"/>
              </p:ext>
            </p:extLst>
          </p:nvPr>
        </p:nvGraphicFramePr>
        <p:xfrm>
          <a:off x="184945" y="11621887"/>
          <a:ext cx="2931318" cy="24674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4902">
                  <a:extLst>
                    <a:ext uri="{9D8B030D-6E8A-4147-A177-3AD203B41FA5}">
                      <a16:colId xmlns:a16="http://schemas.microsoft.com/office/drawing/2014/main" val="1271447940"/>
                    </a:ext>
                  </a:extLst>
                </a:gridCol>
                <a:gridCol w="1236416">
                  <a:extLst>
                    <a:ext uri="{9D8B030D-6E8A-4147-A177-3AD203B41FA5}">
                      <a16:colId xmlns:a16="http://schemas.microsoft.com/office/drawing/2014/main" val="1175324390"/>
                    </a:ext>
                  </a:extLst>
                </a:gridCol>
              </a:tblGrid>
              <a:tr h="1250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t-BR" sz="1200" kern="150">
                          <a:effectLst/>
                        </a:rPr>
                        <a:t>Foco Temático</a:t>
                      </a:r>
                      <a:endParaRPr lang="pt-BR" sz="1200" kern="150">
                        <a:effectLst/>
                        <a:latin typeface="Liberation Serif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t-BR" sz="1200" kern="150">
                          <a:effectLst/>
                        </a:rPr>
                        <a:t>Trabalhos</a:t>
                      </a:r>
                      <a:endParaRPr lang="pt-BR" sz="1200" kern="150">
                        <a:effectLst/>
                        <a:latin typeface="Liberation Serif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9656830"/>
                  </a:ext>
                </a:extLst>
              </a:tr>
              <a:tr h="2565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t-BR" sz="1200" kern="150">
                          <a:effectLst/>
                        </a:rPr>
                        <a:t>Estudos na Educação Infantil</a:t>
                      </a:r>
                      <a:endParaRPr lang="pt-BR" sz="1200" kern="150">
                        <a:effectLst/>
                        <a:latin typeface="Liberation Serif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t-BR" sz="1200" kern="150">
                          <a:effectLst/>
                        </a:rPr>
                        <a:t>16</a:t>
                      </a:r>
                      <a:endParaRPr lang="pt-BR" sz="1200" kern="150">
                        <a:effectLst/>
                        <a:latin typeface="Liberation Serif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15022237"/>
                  </a:ext>
                </a:extLst>
              </a:tr>
              <a:tr h="2565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t-BR" sz="1200" kern="150">
                          <a:effectLst/>
                        </a:rPr>
                        <a:t>Estudos no Ensino Fundamental</a:t>
                      </a:r>
                      <a:endParaRPr lang="pt-BR" sz="1200" kern="150">
                        <a:effectLst/>
                        <a:latin typeface="Liberation Serif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t-BR" sz="1200" kern="150" dirty="0">
                          <a:effectLst/>
                        </a:rPr>
                        <a:t>04</a:t>
                      </a:r>
                      <a:endParaRPr lang="pt-BR" sz="1200" kern="150" dirty="0">
                        <a:effectLst/>
                        <a:latin typeface="Liberation Serif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4084219"/>
                  </a:ext>
                </a:extLst>
              </a:tr>
              <a:tr h="2565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t-BR" sz="1200" kern="150">
                          <a:effectLst/>
                        </a:rPr>
                        <a:t>Estudos na Educação Inclusiva</a:t>
                      </a:r>
                      <a:endParaRPr lang="pt-BR" sz="1200" kern="150">
                        <a:effectLst/>
                        <a:latin typeface="Liberation Serif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t-BR" sz="1200" kern="150" dirty="0">
                          <a:effectLst/>
                        </a:rPr>
                        <a:t>09</a:t>
                      </a:r>
                      <a:endParaRPr lang="pt-BR" sz="1200" kern="150" dirty="0">
                        <a:effectLst/>
                        <a:latin typeface="Liberation Serif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63280640"/>
                  </a:ext>
                </a:extLst>
              </a:tr>
              <a:tr h="1250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t-BR" sz="1200" kern="150">
                          <a:effectLst/>
                        </a:rPr>
                        <a:t>Estudos na EJA</a:t>
                      </a:r>
                      <a:endParaRPr lang="pt-BR" sz="1200" kern="150">
                        <a:effectLst/>
                        <a:latin typeface="Liberation Serif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t-BR" sz="1200" kern="150">
                          <a:effectLst/>
                        </a:rPr>
                        <a:t>05</a:t>
                      </a:r>
                      <a:endParaRPr lang="pt-BR" sz="1200" kern="150">
                        <a:effectLst/>
                        <a:latin typeface="Liberation Serif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1821831"/>
                  </a:ext>
                </a:extLst>
              </a:tr>
              <a:tr h="2565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t-BR" sz="1200" kern="150">
                          <a:effectLst/>
                        </a:rPr>
                        <a:t>Estudos na Educação Prisional</a:t>
                      </a:r>
                      <a:endParaRPr lang="pt-BR" sz="1200" kern="150">
                        <a:effectLst/>
                        <a:latin typeface="Liberation Serif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t-BR" sz="1200" kern="150">
                          <a:effectLst/>
                        </a:rPr>
                        <a:t>03</a:t>
                      </a:r>
                      <a:endParaRPr lang="pt-BR" sz="1200" kern="150">
                        <a:effectLst/>
                        <a:latin typeface="Liberation Serif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0368033"/>
                  </a:ext>
                </a:extLst>
              </a:tr>
              <a:tr h="2565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t-BR" sz="1200" kern="150">
                          <a:effectLst/>
                        </a:rPr>
                        <a:t>Estudos Teóricos no Campo Educacional</a:t>
                      </a:r>
                      <a:endParaRPr lang="pt-BR" sz="1200" kern="150">
                        <a:effectLst/>
                        <a:latin typeface="Liberation Serif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t-BR" sz="1200" kern="150" dirty="0">
                          <a:effectLst/>
                        </a:rPr>
                        <a:t>16</a:t>
                      </a:r>
                      <a:endParaRPr lang="pt-BR" sz="1200" kern="150" dirty="0">
                        <a:effectLst/>
                        <a:latin typeface="Liberation Serif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6171131"/>
                  </a:ext>
                </a:extLst>
              </a:tr>
              <a:tr h="1250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t-BR" sz="1200" kern="150">
                          <a:effectLst/>
                        </a:rPr>
                        <a:t>Educação Ambiental</a:t>
                      </a:r>
                      <a:endParaRPr lang="pt-BR" sz="1200" kern="150">
                        <a:effectLst/>
                        <a:latin typeface="Liberation Serif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t-BR" sz="1200" kern="150" dirty="0">
                          <a:effectLst/>
                        </a:rPr>
                        <a:t>03</a:t>
                      </a:r>
                      <a:endParaRPr lang="pt-BR" sz="1200" kern="150" dirty="0">
                        <a:effectLst/>
                        <a:latin typeface="Liberation Serif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88799365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2B3E4399-99E3-48BF-84C0-77BE5FB6D33D}"/>
              </a:ext>
            </a:extLst>
          </p:cNvPr>
          <p:cNvSpPr txBox="1"/>
          <p:nvPr/>
        </p:nvSpPr>
        <p:spPr>
          <a:xfrm flipH="1">
            <a:off x="3886994" y="6020935"/>
            <a:ext cx="327183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</a:p>
          <a:p>
            <a:r>
              <a:rPr lang="pt-BR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partir das análise coletadas, observou</a:t>
            </a:r>
            <a:r>
              <a:rPr lang="pt-B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necessidade de estimular a pesquisa em outras áreas de conhecimento da Pedagogia especialmente os ligados à atuação do profissional da educação nas áreas de gestão da política pública da educação, que não conta com nenhum trabalho dentre os pesquisados neste mapeamento.</a:t>
            </a:r>
          </a:p>
          <a:p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978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563</Words>
  <Application>Microsoft Office PowerPoint</Application>
  <PresentationFormat>Personalizar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Liberation Sans</vt:lpstr>
      <vt:lpstr>Liberation Serif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Kamila Aparecida Kamke Pereira</dc:creator>
  <cp:lastModifiedBy>Danilo</cp:lastModifiedBy>
  <cp:revision>12</cp:revision>
  <dcterms:created xsi:type="dcterms:W3CDTF">2020-11-14T18:38:59Z</dcterms:created>
  <dcterms:modified xsi:type="dcterms:W3CDTF">2020-11-17T14:23:47Z</dcterms:modified>
</cp:coreProperties>
</file>