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08875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4" d="100"/>
          <a:sy n="34" d="100"/>
        </p:scale>
        <p:origin x="26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166" y="2394374"/>
            <a:ext cx="6382544" cy="5093547"/>
          </a:xfrm>
        </p:spPr>
        <p:txBody>
          <a:bodyPr anchor="b"/>
          <a:lstStyle>
            <a:lvl1pPr algn="ctr">
              <a:defRPr sz="49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8610" y="7684348"/>
            <a:ext cx="5631656" cy="3532292"/>
          </a:xfrm>
        </p:spPr>
        <p:txBody>
          <a:bodyPr/>
          <a:lstStyle>
            <a:lvl1pPr marL="0" indent="0" algn="ctr">
              <a:buNone/>
              <a:defRPr sz="1971"/>
            </a:lvl1pPr>
            <a:lvl2pPr marL="375453" indent="0" algn="ctr">
              <a:buNone/>
              <a:defRPr sz="1642"/>
            </a:lvl2pPr>
            <a:lvl3pPr marL="750905" indent="0" algn="ctr">
              <a:buNone/>
              <a:defRPr sz="1478"/>
            </a:lvl3pPr>
            <a:lvl4pPr marL="1126358" indent="0" algn="ctr">
              <a:buNone/>
              <a:defRPr sz="1314"/>
            </a:lvl4pPr>
            <a:lvl5pPr marL="1501811" indent="0" algn="ctr">
              <a:buNone/>
              <a:defRPr sz="1314"/>
            </a:lvl5pPr>
            <a:lvl6pPr marL="1877263" indent="0" algn="ctr">
              <a:buNone/>
              <a:defRPr sz="1314"/>
            </a:lvl6pPr>
            <a:lvl7pPr marL="2252716" indent="0" algn="ctr">
              <a:buNone/>
              <a:defRPr sz="1314"/>
            </a:lvl7pPr>
            <a:lvl8pPr marL="2628168" indent="0" algn="ctr">
              <a:buNone/>
              <a:defRPr sz="1314"/>
            </a:lvl8pPr>
            <a:lvl9pPr marL="3003621" indent="0" algn="ctr">
              <a:buNone/>
              <a:defRPr sz="131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53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7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3539" y="778933"/>
            <a:ext cx="1619101" cy="123985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6235" y="778933"/>
            <a:ext cx="4763443" cy="1239858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31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325" y="3647444"/>
            <a:ext cx="6476405" cy="6085839"/>
          </a:xfrm>
        </p:spPr>
        <p:txBody>
          <a:bodyPr anchor="b"/>
          <a:lstStyle>
            <a:lvl1pPr>
              <a:defRPr sz="49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325" y="9790858"/>
            <a:ext cx="6476405" cy="3200399"/>
          </a:xfrm>
        </p:spPr>
        <p:txBody>
          <a:bodyPr/>
          <a:lstStyle>
            <a:lvl1pPr marL="0" indent="0">
              <a:buNone/>
              <a:defRPr sz="1971">
                <a:solidFill>
                  <a:schemeClr val="tx1"/>
                </a:solidFill>
              </a:defRPr>
            </a:lvl1pPr>
            <a:lvl2pPr marL="375453" indent="0">
              <a:buNone/>
              <a:defRPr sz="1642">
                <a:solidFill>
                  <a:schemeClr val="tx1">
                    <a:tint val="75000"/>
                  </a:schemeClr>
                </a:solidFill>
              </a:defRPr>
            </a:lvl2pPr>
            <a:lvl3pPr marL="750905" indent="0">
              <a:buNone/>
              <a:defRPr sz="1478">
                <a:solidFill>
                  <a:schemeClr val="tx1">
                    <a:tint val="75000"/>
                  </a:schemeClr>
                </a:solidFill>
              </a:defRPr>
            </a:lvl3pPr>
            <a:lvl4pPr marL="1126358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4pPr>
            <a:lvl5pPr marL="1501811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5pPr>
            <a:lvl6pPr marL="1877263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6pPr>
            <a:lvl7pPr marL="2252716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7pPr>
            <a:lvl8pPr marL="2628168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8pPr>
            <a:lvl9pPr marL="3003621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3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6235" y="3894667"/>
            <a:ext cx="3191272" cy="92828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1368" y="3894667"/>
            <a:ext cx="3191272" cy="92828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34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778936"/>
            <a:ext cx="6476405" cy="282786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214" y="3586481"/>
            <a:ext cx="3176606" cy="1757679"/>
          </a:xfrm>
        </p:spPr>
        <p:txBody>
          <a:bodyPr anchor="b"/>
          <a:lstStyle>
            <a:lvl1pPr marL="0" indent="0">
              <a:buNone/>
              <a:defRPr sz="1971" b="1"/>
            </a:lvl1pPr>
            <a:lvl2pPr marL="375453" indent="0">
              <a:buNone/>
              <a:defRPr sz="1642" b="1"/>
            </a:lvl2pPr>
            <a:lvl3pPr marL="750905" indent="0">
              <a:buNone/>
              <a:defRPr sz="1478" b="1"/>
            </a:lvl3pPr>
            <a:lvl4pPr marL="1126358" indent="0">
              <a:buNone/>
              <a:defRPr sz="1314" b="1"/>
            </a:lvl4pPr>
            <a:lvl5pPr marL="1501811" indent="0">
              <a:buNone/>
              <a:defRPr sz="1314" b="1"/>
            </a:lvl5pPr>
            <a:lvl6pPr marL="1877263" indent="0">
              <a:buNone/>
              <a:defRPr sz="1314" b="1"/>
            </a:lvl6pPr>
            <a:lvl7pPr marL="2252716" indent="0">
              <a:buNone/>
              <a:defRPr sz="1314" b="1"/>
            </a:lvl7pPr>
            <a:lvl8pPr marL="2628168" indent="0">
              <a:buNone/>
              <a:defRPr sz="1314" b="1"/>
            </a:lvl8pPr>
            <a:lvl9pPr marL="3003621" indent="0">
              <a:buNone/>
              <a:defRPr sz="13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214" y="5344160"/>
            <a:ext cx="3176606" cy="78604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1368" y="3586481"/>
            <a:ext cx="3192250" cy="1757679"/>
          </a:xfrm>
        </p:spPr>
        <p:txBody>
          <a:bodyPr anchor="b"/>
          <a:lstStyle>
            <a:lvl1pPr marL="0" indent="0">
              <a:buNone/>
              <a:defRPr sz="1971" b="1"/>
            </a:lvl1pPr>
            <a:lvl2pPr marL="375453" indent="0">
              <a:buNone/>
              <a:defRPr sz="1642" b="1"/>
            </a:lvl2pPr>
            <a:lvl3pPr marL="750905" indent="0">
              <a:buNone/>
              <a:defRPr sz="1478" b="1"/>
            </a:lvl3pPr>
            <a:lvl4pPr marL="1126358" indent="0">
              <a:buNone/>
              <a:defRPr sz="1314" b="1"/>
            </a:lvl4pPr>
            <a:lvl5pPr marL="1501811" indent="0">
              <a:buNone/>
              <a:defRPr sz="1314" b="1"/>
            </a:lvl5pPr>
            <a:lvl6pPr marL="1877263" indent="0">
              <a:buNone/>
              <a:defRPr sz="1314" b="1"/>
            </a:lvl6pPr>
            <a:lvl7pPr marL="2252716" indent="0">
              <a:buNone/>
              <a:defRPr sz="1314" b="1"/>
            </a:lvl7pPr>
            <a:lvl8pPr marL="2628168" indent="0">
              <a:buNone/>
              <a:defRPr sz="1314" b="1"/>
            </a:lvl8pPr>
            <a:lvl9pPr marL="3003621" indent="0">
              <a:buNone/>
              <a:defRPr sz="13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1368" y="5344160"/>
            <a:ext cx="3192250" cy="78604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50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70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35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975360"/>
            <a:ext cx="2421808" cy="3413760"/>
          </a:xfrm>
        </p:spPr>
        <p:txBody>
          <a:bodyPr anchor="b"/>
          <a:lstStyle>
            <a:lvl1pPr>
              <a:defRPr sz="26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2250" y="2106510"/>
            <a:ext cx="3801368" cy="10397067"/>
          </a:xfrm>
        </p:spPr>
        <p:txBody>
          <a:bodyPr/>
          <a:lstStyle>
            <a:lvl1pPr>
              <a:defRPr sz="2628"/>
            </a:lvl1pPr>
            <a:lvl2pPr>
              <a:defRPr sz="2299"/>
            </a:lvl2pPr>
            <a:lvl3pPr>
              <a:defRPr sz="1971"/>
            </a:lvl3pPr>
            <a:lvl4pPr>
              <a:defRPr sz="1642"/>
            </a:lvl4pPr>
            <a:lvl5pPr>
              <a:defRPr sz="1642"/>
            </a:lvl5pPr>
            <a:lvl6pPr>
              <a:defRPr sz="1642"/>
            </a:lvl6pPr>
            <a:lvl7pPr>
              <a:defRPr sz="1642"/>
            </a:lvl7pPr>
            <a:lvl8pPr>
              <a:defRPr sz="1642"/>
            </a:lvl8pPr>
            <a:lvl9pPr>
              <a:defRPr sz="164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13" y="4389120"/>
            <a:ext cx="2421808" cy="8131388"/>
          </a:xfrm>
        </p:spPr>
        <p:txBody>
          <a:bodyPr/>
          <a:lstStyle>
            <a:lvl1pPr marL="0" indent="0">
              <a:buNone/>
              <a:defRPr sz="1314"/>
            </a:lvl1pPr>
            <a:lvl2pPr marL="375453" indent="0">
              <a:buNone/>
              <a:defRPr sz="1150"/>
            </a:lvl2pPr>
            <a:lvl3pPr marL="750905" indent="0">
              <a:buNone/>
              <a:defRPr sz="985"/>
            </a:lvl3pPr>
            <a:lvl4pPr marL="1126358" indent="0">
              <a:buNone/>
              <a:defRPr sz="821"/>
            </a:lvl4pPr>
            <a:lvl5pPr marL="1501811" indent="0">
              <a:buNone/>
              <a:defRPr sz="821"/>
            </a:lvl5pPr>
            <a:lvl6pPr marL="1877263" indent="0">
              <a:buNone/>
              <a:defRPr sz="821"/>
            </a:lvl6pPr>
            <a:lvl7pPr marL="2252716" indent="0">
              <a:buNone/>
              <a:defRPr sz="821"/>
            </a:lvl7pPr>
            <a:lvl8pPr marL="2628168" indent="0">
              <a:buNone/>
              <a:defRPr sz="821"/>
            </a:lvl8pPr>
            <a:lvl9pPr marL="3003621" indent="0">
              <a:buNone/>
              <a:defRPr sz="82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16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975360"/>
            <a:ext cx="2421808" cy="3413760"/>
          </a:xfrm>
        </p:spPr>
        <p:txBody>
          <a:bodyPr anchor="b"/>
          <a:lstStyle>
            <a:lvl1pPr>
              <a:defRPr sz="26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92250" y="2106510"/>
            <a:ext cx="3801368" cy="10397067"/>
          </a:xfrm>
        </p:spPr>
        <p:txBody>
          <a:bodyPr anchor="t"/>
          <a:lstStyle>
            <a:lvl1pPr marL="0" indent="0">
              <a:buNone/>
              <a:defRPr sz="2628"/>
            </a:lvl1pPr>
            <a:lvl2pPr marL="375453" indent="0">
              <a:buNone/>
              <a:defRPr sz="2299"/>
            </a:lvl2pPr>
            <a:lvl3pPr marL="750905" indent="0">
              <a:buNone/>
              <a:defRPr sz="1971"/>
            </a:lvl3pPr>
            <a:lvl4pPr marL="1126358" indent="0">
              <a:buNone/>
              <a:defRPr sz="1642"/>
            </a:lvl4pPr>
            <a:lvl5pPr marL="1501811" indent="0">
              <a:buNone/>
              <a:defRPr sz="1642"/>
            </a:lvl5pPr>
            <a:lvl6pPr marL="1877263" indent="0">
              <a:buNone/>
              <a:defRPr sz="1642"/>
            </a:lvl6pPr>
            <a:lvl7pPr marL="2252716" indent="0">
              <a:buNone/>
              <a:defRPr sz="1642"/>
            </a:lvl7pPr>
            <a:lvl8pPr marL="2628168" indent="0">
              <a:buNone/>
              <a:defRPr sz="1642"/>
            </a:lvl8pPr>
            <a:lvl9pPr marL="3003621" indent="0">
              <a:buNone/>
              <a:defRPr sz="164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13" y="4389120"/>
            <a:ext cx="2421808" cy="8131388"/>
          </a:xfrm>
        </p:spPr>
        <p:txBody>
          <a:bodyPr/>
          <a:lstStyle>
            <a:lvl1pPr marL="0" indent="0">
              <a:buNone/>
              <a:defRPr sz="1314"/>
            </a:lvl1pPr>
            <a:lvl2pPr marL="375453" indent="0">
              <a:buNone/>
              <a:defRPr sz="1150"/>
            </a:lvl2pPr>
            <a:lvl3pPr marL="750905" indent="0">
              <a:buNone/>
              <a:defRPr sz="985"/>
            </a:lvl3pPr>
            <a:lvl4pPr marL="1126358" indent="0">
              <a:buNone/>
              <a:defRPr sz="821"/>
            </a:lvl4pPr>
            <a:lvl5pPr marL="1501811" indent="0">
              <a:buNone/>
              <a:defRPr sz="821"/>
            </a:lvl5pPr>
            <a:lvl6pPr marL="1877263" indent="0">
              <a:buNone/>
              <a:defRPr sz="821"/>
            </a:lvl6pPr>
            <a:lvl7pPr marL="2252716" indent="0">
              <a:buNone/>
              <a:defRPr sz="821"/>
            </a:lvl7pPr>
            <a:lvl8pPr marL="2628168" indent="0">
              <a:buNone/>
              <a:defRPr sz="821"/>
            </a:lvl8pPr>
            <a:lvl9pPr marL="3003621" indent="0">
              <a:buNone/>
              <a:defRPr sz="82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32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6235" y="778936"/>
            <a:ext cx="6476405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235" y="3894667"/>
            <a:ext cx="6476405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235" y="13560217"/>
            <a:ext cx="1689497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B5C7A-2412-4BA9-9A5B-94EFA5CB7C76}" type="datetimeFigureOut">
              <a:rPr lang="pt-BR" smtClean="0"/>
              <a:t>15/11/2020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7315" y="13560217"/>
            <a:ext cx="253424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03143" y="13560217"/>
            <a:ext cx="1689497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59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0905" rtl="0" eaLnBrk="1" latinLnBrk="0" hangingPunct="1">
        <a:lnSpc>
          <a:spcPct val="90000"/>
        </a:lnSpc>
        <a:spcBef>
          <a:spcPct val="0"/>
        </a:spcBef>
        <a:buNone/>
        <a:defRPr sz="36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726" indent="-187726" algn="l" defTabSz="750905" rtl="0" eaLnBrk="1" latinLnBrk="0" hangingPunct="1">
        <a:lnSpc>
          <a:spcPct val="90000"/>
        </a:lnSpc>
        <a:spcBef>
          <a:spcPts val="821"/>
        </a:spcBef>
        <a:buFont typeface="Arial" panose="020B0604020202020204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1pPr>
      <a:lvl2pPr marL="563179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938632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3pPr>
      <a:lvl4pPr marL="1314084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4pPr>
      <a:lvl5pPr marL="1689537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5pPr>
      <a:lvl6pPr marL="2064990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6pPr>
      <a:lvl7pPr marL="2440442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7pPr>
      <a:lvl8pPr marL="2815895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8pPr>
      <a:lvl9pPr marL="3191347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75453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2pPr>
      <a:lvl3pPr marL="750905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3pPr>
      <a:lvl4pPr marL="1126358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4pPr>
      <a:lvl5pPr marL="1501811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5pPr>
      <a:lvl6pPr marL="1877263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6pPr>
      <a:lvl7pPr marL="2252716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7pPr>
      <a:lvl8pPr marL="2628168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8pPr>
      <a:lvl9pPr marL="3003621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5EA4D2C6-5AAE-4831-8CBC-C9EB6DDCC03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" y="0"/>
            <a:ext cx="7548564" cy="14830425"/>
          </a:xfr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ED95D94E-A784-4924-8037-3541407DF9A1}"/>
              </a:ext>
            </a:extLst>
          </p:cNvPr>
          <p:cNvSpPr txBox="1"/>
          <p:nvPr/>
        </p:nvSpPr>
        <p:spPr>
          <a:xfrm>
            <a:off x="1022350" y="2486025"/>
            <a:ext cx="5314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UMA ANÁLISE DA GESTÃO DOS ESPAÇOS ESCOLARES A PARTIR DAS ATIVIDADES DESENVOLVIDAS NA DISCIPLINA DE ATIVIDADE EM ESPAÇO ESCOLAR DIVERSIFICADO INTEGRADORA GESTÃO DA ESCOLA NO CURDO DE PEDAGOGIA DO CENTRO UNIVERSITÁRIO DO ESPÍRITO SANTO – UNESC/CAMPUS COLATINA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63EC18B-6090-4611-8FB7-3A0C34A82483}"/>
              </a:ext>
            </a:extLst>
          </p:cNvPr>
          <p:cNvSpPr txBox="1"/>
          <p:nvPr/>
        </p:nvSpPr>
        <p:spPr>
          <a:xfrm>
            <a:off x="748505" y="3871020"/>
            <a:ext cx="5543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Kamila Aparecida Kamke Pereira¹, Mônica Pereira Andrade Nascimento².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¹Acadêmica em Licenciatura em Pedagogia - ² Mestre em Educação.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917F7C0-131A-4482-B20F-6337ED5B6361}"/>
              </a:ext>
            </a:extLst>
          </p:cNvPr>
          <p:cNvSpPr txBox="1"/>
          <p:nvPr/>
        </p:nvSpPr>
        <p:spPr>
          <a:xfrm>
            <a:off x="30951" y="4512132"/>
            <a:ext cx="375443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endParaRPr lang="pt-BR" dirty="0"/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Ao longo da trajetória educacional em nosso país, as características do que seja um espaço adequado para o desenvolvimento do processo de ensino e aprendizagem mudaram de acordo com as concepções educacionais e do que estas defendiam como espaços apropriados para o aprendizado. São exemplos destas mudanças as escolas-parque da década de 50, as escolas polivalentes da década de 70 e os modelos arquitetônicos do Programa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Proinfância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recomendados atualmente.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1362BEF-68DA-4EE4-8C2C-08077DC3A570}"/>
              </a:ext>
            </a:extLst>
          </p:cNvPr>
          <p:cNvSpPr txBox="1"/>
          <p:nvPr/>
        </p:nvSpPr>
        <p:spPr>
          <a:xfrm>
            <a:off x="0" y="9561582"/>
            <a:ext cx="3377101" cy="16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presente projeto de pesquisa pretendeu analisar os espaços escolares objetivando aprimorar a formação teórico-prática por meio da pesquisa na graduação a partir da análise sobre as práticas de uso dos espaços escolares na realidade local.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BFAD042-CC96-4F43-B096-EA691816336C}"/>
              </a:ext>
            </a:extLst>
          </p:cNvPr>
          <p:cNvSpPr txBox="1"/>
          <p:nvPr/>
        </p:nvSpPr>
        <p:spPr>
          <a:xfrm>
            <a:off x="-44453" y="11309550"/>
            <a:ext cx="35454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 estruturação dos instrumentos de coleta efetivou-se por meio da elaboração de roteiros de observação e de questionários estruturados sobre os espaços escolares: pátio/quadra, corredores e sala de aula. Estes espaços foram observados com a presença dos atores da escola e sem a presença desses atores, sendo que para cada etapa de observação foi registrado um relatório específico. As entrevistas foram realizadas com estudantes, professores e funcionários da escola que sinalizaram positivamente em participar da pesquisa.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FBBB320D-AE05-4230-BFFB-EC83C07A9572}"/>
              </a:ext>
            </a:extLst>
          </p:cNvPr>
          <p:cNvSpPr txBox="1"/>
          <p:nvPr/>
        </p:nvSpPr>
        <p:spPr>
          <a:xfrm>
            <a:off x="3881831" y="4416666"/>
            <a:ext cx="352583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As análises dos dados coletados apontaram que os espaços escolares são utilizados de forma a potencializar o processo de ensino aprendizagem, possibilitando interações qualificadas dos sujeitos que utilizam esses espaços. Professores e alunos afirmam em seus relatos a compatibilidade do pátio, corredores e salas de aula com a efetivação de práticas pedagógicas pertinentes com as etapas de ensino ofertadas na referida unidade escolar.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78B02E0-0FDC-4711-81E3-653A6C11F936}"/>
              </a:ext>
            </a:extLst>
          </p:cNvPr>
          <p:cNvSpPr txBox="1"/>
          <p:nvPr/>
        </p:nvSpPr>
        <p:spPr>
          <a:xfrm>
            <a:off x="3881831" y="7092249"/>
            <a:ext cx="293131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ALMEIDA, S. B. A Escola Parque da 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Liberdade, Bahia. In: MONARCHA, C. (Org.). </a:t>
            </a:r>
            <a:r>
              <a:rPr lang="pt-BR" sz="12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Anísio Teixeira: a obra de uma vida.</a:t>
            </a:r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Rio de Janeiro: DP&amp;A, 2001. p.125-140.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BARBANTI, M.L.H., (1977). </a:t>
            </a:r>
            <a:r>
              <a:rPr lang="pt-BR" sz="12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Escolas americanas de confissão protestante na província de São Paulo: um estudo de suas origens.</a:t>
            </a:r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Mestrado em Educação. Faculdade de Educação da Universidade de São Paulo.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CARBELLO, S.R.C; RIBEIRO, R. </a:t>
            </a:r>
            <a:r>
              <a:rPr lang="pt-BR" sz="12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Escola parque: notas sobre a proposta de Anísio Teixeira para o ensino básico no Brasil.</a:t>
            </a:r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UNESP – Universidade Estadual Paulista. Faculdade de Ciências e Letras. Araraquara – SP - Brasil. Disponível em: file:///C:/Users/Usuario/Desktop/PROJETO%20DE%20INICIA%C3%87%C3%83O%20CIENT%C3%8DFICA/7041-17868-1-PB%20escola%20parque.pdf. Acesso em: 18 de abr. de 2020.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TEIXEIRA.  </a:t>
            </a:r>
            <a:r>
              <a:rPr lang="pt-BR" sz="11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Escola Parque da Bahia.</a:t>
            </a:r>
            <a:r>
              <a:rPr lang="pt-BR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Revista Brasileira de Estudos Pedagógicos, Rio de Janeiro, v.47, n.106, p.246-253, abr./jun. 1967. Disponível em: http://www.bvanisioteixeira.ufba.br/artigos/cecr.htm. Acesso em: 16 abri. 2020.</a:t>
            </a:r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Imagem 32">
            <a:extLst>
              <a:ext uri="{FF2B5EF4-FFF2-40B4-BE49-F238E27FC236}">
                <a16:creationId xmlns:a16="http://schemas.microsoft.com/office/drawing/2014/main" id="{9E97C8C5-B783-482A-AC5D-87F2C1651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1" y="6916177"/>
            <a:ext cx="3656607" cy="2099703"/>
          </a:xfrm>
          <a:prstGeom prst="rect">
            <a:avLst/>
          </a:prstGeom>
        </p:spPr>
      </p:pic>
      <p:sp>
        <p:nvSpPr>
          <p:cNvPr id="34" name="CaixaDeTexto 33">
            <a:extLst>
              <a:ext uri="{FF2B5EF4-FFF2-40B4-BE49-F238E27FC236}">
                <a16:creationId xmlns:a16="http://schemas.microsoft.com/office/drawing/2014/main" id="{30B6185B-D169-49BA-84E4-E1619A0680FF}"/>
              </a:ext>
            </a:extLst>
          </p:cNvPr>
          <p:cNvSpPr txBox="1"/>
          <p:nvPr/>
        </p:nvSpPr>
        <p:spPr>
          <a:xfrm>
            <a:off x="467521" y="8947865"/>
            <a:ext cx="2617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Sala de aula, durante uma sessão de inspeção. Década de 40. Reproduzida do</a:t>
            </a:r>
          </a:p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Arquivo Público.</a:t>
            </a:r>
          </a:p>
          <a:p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7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592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Kamila Aparecida Kamke Pereira</dc:creator>
  <cp:lastModifiedBy>Kamila Aparecida Kamke Pereira</cp:lastModifiedBy>
  <cp:revision>9</cp:revision>
  <dcterms:created xsi:type="dcterms:W3CDTF">2020-11-14T18:38:59Z</dcterms:created>
  <dcterms:modified xsi:type="dcterms:W3CDTF">2020-11-15T14:32:45Z</dcterms:modified>
</cp:coreProperties>
</file>