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82" r:id="rId3"/>
    <p:sldId id="285" r:id="rId4"/>
    <p:sldId id="286" r:id="rId5"/>
    <p:sldId id="287" r:id="rId6"/>
    <p:sldId id="290" r:id="rId7"/>
    <p:sldId id="291" r:id="rId8"/>
    <p:sldId id="292" r:id="rId9"/>
    <p:sldId id="293" r:id="rId10"/>
    <p:sldId id="294" r:id="rId11"/>
    <p:sldId id="288" r:id="rId12"/>
    <p:sldId id="289" r:id="rId13"/>
    <p:sldId id="29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4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7835" y="2605849"/>
            <a:ext cx="8332479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157" y="4441509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cxnSp>
        <p:nvCxnSpPr>
          <p:cNvPr id="32" name="Straight Connector 18">
            <a:extLst>
              <a:ext uri="{FF2B5EF4-FFF2-40B4-BE49-F238E27FC236}">
                <a16:creationId xmlns="" xmlns:a16="http://schemas.microsoft.com/office/drawing/2014/main" id="{913C8FBD-34AF-4B72-A283-AEEA914DE550}"/>
              </a:ext>
            </a:extLst>
          </p:cNvPr>
          <p:cNvCxnSpPr/>
          <p:nvPr userDrawn="1"/>
        </p:nvCxnSpPr>
        <p:spPr>
          <a:xfrm>
            <a:off x="9911822" y="-2593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9">
            <a:extLst>
              <a:ext uri="{FF2B5EF4-FFF2-40B4-BE49-F238E27FC236}">
                <a16:creationId xmlns="" xmlns:a16="http://schemas.microsoft.com/office/drawing/2014/main" id="{38F5F4C3-AE6C-4534-BD78-3F11981CD18A}"/>
              </a:ext>
            </a:extLst>
          </p:cNvPr>
          <p:cNvCxnSpPr/>
          <p:nvPr userDrawn="1"/>
        </p:nvCxnSpPr>
        <p:spPr>
          <a:xfrm flipH="1">
            <a:off x="7641571" y="3655484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27">
            <a:extLst>
              <a:ext uri="{FF2B5EF4-FFF2-40B4-BE49-F238E27FC236}">
                <a16:creationId xmlns="" xmlns:a16="http://schemas.microsoft.com/office/drawing/2014/main" id="{7FA31ADF-737C-45E9-9769-93FE8D58F73F}"/>
              </a:ext>
            </a:extLst>
          </p:cNvPr>
          <p:cNvSpPr/>
          <p:nvPr userDrawn="1"/>
        </p:nvSpPr>
        <p:spPr>
          <a:xfrm>
            <a:off x="-9550" y="4071008"/>
            <a:ext cx="410348" cy="2844800"/>
          </a:xfrm>
          <a:prstGeom prst="triangle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71F07A0E-39FC-4BA3-86FE-993773ACA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2405" y="645224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553BC77E-08C2-4A54-9CB8-19F93F076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533" y="641211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6" name="Isosceles Triangle 26">
            <a:extLst>
              <a:ext uri="{FF2B5EF4-FFF2-40B4-BE49-F238E27FC236}">
                <a16:creationId xmlns="" xmlns:a16="http://schemas.microsoft.com/office/drawing/2014/main" id="{5FCE02F0-2D2D-4A65-B8D6-4965A1285B4C}"/>
              </a:ext>
            </a:extLst>
          </p:cNvPr>
          <p:cNvSpPr/>
          <p:nvPr userDrawn="1"/>
        </p:nvSpPr>
        <p:spPr>
          <a:xfrm>
            <a:off x="11158412" y="4455012"/>
            <a:ext cx="1033588" cy="2411455"/>
          </a:xfrm>
          <a:prstGeom prst="triangle">
            <a:avLst>
              <a:gd name="adj" fmla="val 100000"/>
            </a:avLst>
          </a:prstGeom>
          <a:solidFill>
            <a:srgbClr val="002060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cxnSp>
        <p:nvCxnSpPr>
          <p:cNvPr id="17" name="Straight Connector 18">
            <a:extLst>
              <a:ext uri="{FF2B5EF4-FFF2-40B4-BE49-F238E27FC236}">
                <a16:creationId xmlns="" xmlns:a16="http://schemas.microsoft.com/office/drawing/2014/main" id="{8751F897-1D36-4867-B942-8BCFC5453ECD}"/>
              </a:ext>
            </a:extLst>
          </p:cNvPr>
          <p:cNvCxnSpPr/>
          <p:nvPr userDrawn="1"/>
        </p:nvCxnSpPr>
        <p:spPr>
          <a:xfrm>
            <a:off x="9770594" y="8467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>
            <a:extLst>
              <a:ext uri="{FF2B5EF4-FFF2-40B4-BE49-F238E27FC236}">
                <a16:creationId xmlns="" xmlns:a16="http://schemas.microsoft.com/office/drawing/2014/main" id="{175AC930-A132-4C24-9282-A8531943F0B7}"/>
              </a:ext>
            </a:extLst>
          </p:cNvPr>
          <p:cNvCxnSpPr/>
          <p:nvPr userDrawn="1"/>
        </p:nvCxnSpPr>
        <p:spPr>
          <a:xfrm flipH="1">
            <a:off x="7489171" y="3503084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1EFC979F-A68A-409E-94D8-E1F0C6CF3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4704" y="6535475"/>
            <a:ext cx="679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Grupo de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Território</a:t>
            </a:r>
            <a:r>
              <a:rPr lang="en-US" dirty="0"/>
              <a:t>, </a:t>
            </a:r>
            <a:r>
              <a:rPr lang="en-US" dirty="0" err="1"/>
              <a:t>Saúde</a:t>
            </a:r>
            <a:r>
              <a:rPr lang="en-US" dirty="0"/>
              <a:t> e </a:t>
            </a:r>
            <a:r>
              <a:rPr lang="en-US" dirty="0" err="1"/>
              <a:t>Sociedade</a:t>
            </a:r>
            <a:endParaRPr lang="en-US" dirty="0"/>
          </a:p>
        </p:txBody>
      </p:sp>
      <p:sp>
        <p:nvSpPr>
          <p:cNvPr id="21" name="Forma Livre: Forma 20">
            <a:extLst>
              <a:ext uri="{FF2B5EF4-FFF2-40B4-BE49-F238E27FC236}">
                <a16:creationId xmlns="" xmlns:a16="http://schemas.microsoft.com/office/drawing/2014/main" id="{FBB3ED63-68AC-4153-8755-E409DE9FF958}"/>
              </a:ext>
            </a:extLst>
          </p:cNvPr>
          <p:cNvSpPr/>
          <p:nvPr userDrawn="1"/>
        </p:nvSpPr>
        <p:spPr>
          <a:xfrm flipH="1">
            <a:off x="11548260" y="1364776"/>
            <a:ext cx="634190" cy="5412465"/>
          </a:xfrm>
          <a:custGeom>
            <a:avLst/>
            <a:gdLst>
              <a:gd name="connsiteX0" fmla="*/ 0 w 1018277"/>
              <a:gd name="connsiteY0" fmla="*/ 0 h 10370462"/>
              <a:gd name="connsiteX1" fmla="*/ 1010653 w 1018277"/>
              <a:gd name="connsiteY1" fmla="*/ 1925053 h 10370462"/>
              <a:gd name="connsiteX2" fmla="*/ 457200 w 1018277"/>
              <a:gd name="connsiteY2" fmla="*/ 7483642 h 10370462"/>
              <a:gd name="connsiteX3" fmla="*/ 336885 w 1018277"/>
              <a:gd name="connsiteY3" fmla="*/ 10082463 h 10370462"/>
              <a:gd name="connsiteX4" fmla="*/ 433137 w 1018277"/>
              <a:gd name="connsiteY4" fmla="*/ 842211 h 10370462"/>
              <a:gd name="connsiteX5" fmla="*/ 433137 w 1018277"/>
              <a:gd name="connsiteY5" fmla="*/ 842211 h 103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277" h="10370462">
                <a:moveTo>
                  <a:pt x="0" y="0"/>
                </a:moveTo>
                <a:cubicBezTo>
                  <a:pt x="467226" y="338889"/>
                  <a:pt x="934453" y="677779"/>
                  <a:pt x="1010653" y="1925053"/>
                </a:cubicBezTo>
                <a:cubicBezTo>
                  <a:pt x="1086853" y="3172327"/>
                  <a:pt x="569495" y="6124074"/>
                  <a:pt x="457200" y="7483642"/>
                </a:cubicBezTo>
                <a:cubicBezTo>
                  <a:pt x="344905" y="8843210"/>
                  <a:pt x="340895" y="11189368"/>
                  <a:pt x="336885" y="10082463"/>
                </a:cubicBezTo>
                <a:cubicBezTo>
                  <a:pt x="332875" y="8975558"/>
                  <a:pt x="433137" y="842211"/>
                  <a:pt x="433137" y="842211"/>
                </a:cubicBezTo>
                <a:lnTo>
                  <a:pt x="433137" y="842211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2" name="Isosceles Triangle 26">
            <a:extLst>
              <a:ext uri="{FF2B5EF4-FFF2-40B4-BE49-F238E27FC236}">
                <a16:creationId xmlns="" xmlns:a16="http://schemas.microsoft.com/office/drawing/2014/main" id="{D5E880F6-D9EB-4CC0-A3A1-2013A26D300A}"/>
              </a:ext>
            </a:extLst>
          </p:cNvPr>
          <p:cNvSpPr/>
          <p:nvPr userDrawn="1"/>
        </p:nvSpPr>
        <p:spPr>
          <a:xfrm>
            <a:off x="11037908" y="2463421"/>
            <a:ext cx="1033588" cy="3834764"/>
          </a:xfrm>
          <a:prstGeom prst="triangle">
            <a:avLst>
              <a:gd name="adj" fmla="val 100000"/>
            </a:avLst>
          </a:prstGeom>
          <a:solidFill>
            <a:srgbClr val="002060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7FED853C-0265-40B2-A9E6-584825F5B0A6}"/>
              </a:ext>
            </a:extLst>
          </p:cNvPr>
          <p:cNvSpPr/>
          <p:nvPr userDrawn="1"/>
        </p:nvSpPr>
        <p:spPr>
          <a:xfrm rot="16200000">
            <a:off x="8203363" y="2642650"/>
            <a:ext cx="776337" cy="7651610"/>
          </a:xfrm>
          <a:custGeom>
            <a:avLst/>
            <a:gdLst>
              <a:gd name="connsiteX0" fmla="*/ 0 w 1018277"/>
              <a:gd name="connsiteY0" fmla="*/ 0 h 10370462"/>
              <a:gd name="connsiteX1" fmla="*/ 1010653 w 1018277"/>
              <a:gd name="connsiteY1" fmla="*/ 1925053 h 10370462"/>
              <a:gd name="connsiteX2" fmla="*/ 457200 w 1018277"/>
              <a:gd name="connsiteY2" fmla="*/ 7483642 h 10370462"/>
              <a:gd name="connsiteX3" fmla="*/ 336885 w 1018277"/>
              <a:gd name="connsiteY3" fmla="*/ 10082463 h 10370462"/>
              <a:gd name="connsiteX4" fmla="*/ 433137 w 1018277"/>
              <a:gd name="connsiteY4" fmla="*/ 842211 h 10370462"/>
              <a:gd name="connsiteX5" fmla="*/ 433137 w 1018277"/>
              <a:gd name="connsiteY5" fmla="*/ 842211 h 103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277" h="10370462">
                <a:moveTo>
                  <a:pt x="0" y="0"/>
                </a:moveTo>
                <a:cubicBezTo>
                  <a:pt x="467226" y="338889"/>
                  <a:pt x="934453" y="677779"/>
                  <a:pt x="1010653" y="1925053"/>
                </a:cubicBezTo>
                <a:cubicBezTo>
                  <a:pt x="1086853" y="3172327"/>
                  <a:pt x="569495" y="6124074"/>
                  <a:pt x="457200" y="7483642"/>
                </a:cubicBezTo>
                <a:cubicBezTo>
                  <a:pt x="344905" y="8843210"/>
                  <a:pt x="340895" y="11189368"/>
                  <a:pt x="336885" y="10082463"/>
                </a:cubicBezTo>
                <a:cubicBezTo>
                  <a:pt x="332875" y="8975558"/>
                  <a:pt x="433137" y="842211"/>
                  <a:pt x="433137" y="842211"/>
                </a:cubicBezTo>
                <a:lnTo>
                  <a:pt x="433137" y="842211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4" name="Isosceles Triangle 27">
            <a:extLst>
              <a:ext uri="{FF2B5EF4-FFF2-40B4-BE49-F238E27FC236}">
                <a16:creationId xmlns="" xmlns:a16="http://schemas.microsoft.com/office/drawing/2014/main" id="{FCA120E7-3458-4B9C-B306-8E2508979C99}"/>
              </a:ext>
            </a:extLst>
          </p:cNvPr>
          <p:cNvSpPr/>
          <p:nvPr userDrawn="1"/>
        </p:nvSpPr>
        <p:spPr>
          <a:xfrm>
            <a:off x="74759" y="3726678"/>
            <a:ext cx="410348" cy="2844800"/>
          </a:xfrm>
          <a:prstGeom prst="triangle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CA6F6C64-74DD-47E0-9A43-F97B84E0D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50" y="0"/>
            <a:ext cx="8578659" cy="19185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4C7810B-AB20-4E98-BF26-1FDCDC0A5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2" y="5233498"/>
            <a:ext cx="2606128" cy="1606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413" y="319407"/>
            <a:ext cx="8172757" cy="13208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172757" cy="88775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4696"/>
            <a:ext cx="8596668" cy="5128194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08B18C82-2DCE-47E5-BB88-7EB6A75B643D}"/>
              </a:ext>
            </a:extLst>
          </p:cNvPr>
          <p:cNvSpPr txBox="1">
            <a:spLocks/>
          </p:cNvSpPr>
          <p:nvPr userDrawn="1"/>
        </p:nvSpPr>
        <p:spPr>
          <a:xfrm>
            <a:off x="5824396" y="641211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Grupo de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Pesquisa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Território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Saúde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 e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Sociedade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8204" y="1807779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5400" b="1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1A9BA4F5-CC4E-49DD-B715-C2B0CE0354B8}"/>
              </a:ext>
            </a:extLst>
          </p:cNvPr>
          <p:cNvSpPr txBox="1">
            <a:spLocks/>
          </p:cNvSpPr>
          <p:nvPr userDrawn="1"/>
        </p:nvSpPr>
        <p:spPr>
          <a:xfrm>
            <a:off x="5894388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Grupo de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Pesquisa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Território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Saúde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 e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Sociedade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52" y="156238"/>
            <a:ext cx="8172757" cy="13208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239410"/>
            <a:ext cx="8172757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99C612-2D10-4C7B-96EA-B0860C02A6F4}"/>
              </a:ext>
            </a:extLst>
          </p:cNvPr>
          <p:cNvSpPr txBox="1">
            <a:spLocks/>
          </p:cNvSpPr>
          <p:nvPr userDrawn="1"/>
        </p:nvSpPr>
        <p:spPr>
          <a:xfrm>
            <a:off x="5968195" y="639868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Grupo de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Pesquisa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Território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Saúde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</a:rPr>
              <a:t> e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Sociedade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94388" y="650134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/>
        </p:nvSpPr>
        <p:spPr>
          <a:xfrm>
            <a:off x="-9550" y="4071008"/>
            <a:ext cx="410348" cy="2844800"/>
          </a:xfrm>
          <a:prstGeom prst="triangle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432" y="834465"/>
            <a:ext cx="9606812" cy="493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 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2405" y="645224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533" y="641211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33" name="Isosceles Triangle 26">
            <a:extLst>
              <a:ext uri="{FF2B5EF4-FFF2-40B4-BE49-F238E27FC236}">
                <a16:creationId xmlns="" xmlns:a16="http://schemas.microsoft.com/office/drawing/2014/main" id="{F2CC66AF-76B1-4E2D-93C5-F7B8415150B1}"/>
              </a:ext>
            </a:extLst>
          </p:cNvPr>
          <p:cNvSpPr/>
          <p:nvPr userDrawn="1"/>
        </p:nvSpPr>
        <p:spPr>
          <a:xfrm>
            <a:off x="11158412" y="4455012"/>
            <a:ext cx="1033588" cy="2411455"/>
          </a:xfrm>
          <a:prstGeom prst="triangle">
            <a:avLst>
              <a:gd name="adj" fmla="val 100000"/>
            </a:avLst>
          </a:prstGeom>
          <a:solidFill>
            <a:srgbClr val="002060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cxnSp>
        <p:nvCxnSpPr>
          <p:cNvPr id="35" name="Straight Connector 18">
            <a:extLst>
              <a:ext uri="{FF2B5EF4-FFF2-40B4-BE49-F238E27FC236}">
                <a16:creationId xmlns="" xmlns:a16="http://schemas.microsoft.com/office/drawing/2014/main" id="{487AB667-30C5-445C-9120-52AC6B551F0E}"/>
              </a:ext>
            </a:extLst>
          </p:cNvPr>
          <p:cNvCxnSpPr/>
          <p:nvPr userDrawn="1"/>
        </p:nvCxnSpPr>
        <p:spPr>
          <a:xfrm>
            <a:off x="9770594" y="8467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>
            <a:extLst>
              <a:ext uri="{FF2B5EF4-FFF2-40B4-BE49-F238E27FC236}">
                <a16:creationId xmlns="" xmlns:a16="http://schemas.microsoft.com/office/drawing/2014/main" id="{43B8A0B6-BC76-407E-B067-CE100FE803BE}"/>
              </a:ext>
            </a:extLst>
          </p:cNvPr>
          <p:cNvCxnSpPr/>
          <p:nvPr userDrawn="1"/>
        </p:nvCxnSpPr>
        <p:spPr>
          <a:xfrm flipH="1">
            <a:off x="7489171" y="3503084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4">
            <a:extLst>
              <a:ext uri="{FF2B5EF4-FFF2-40B4-BE49-F238E27FC236}">
                <a16:creationId xmlns="" xmlns:a16="http://schemas.microsoft.com/office/drawing/2014/main" id="{99C6D2DA-1770-4785-BEA4-17DE04D87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4704" y="6535475"/>
            <a:ext cx="679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Title Placeholder 1">
            <a:extLst>
              <a:ext uri="{FF2B5EF4-FFF2-40B4-BE49-F238E27FC236}">
                <a16:creationId xmlns="" xmlns:a16="http://schemas.microsoft.com/office/drawing/2014/main" id="{31BF7576-4B24-4F30-A605-3F336DA8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32" y="178329"/>
            <a:ext cx="8213101" cy="577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30981F52-C5A8-43D0-941A-7CE087D5F7FE}"/>
              </a:ext>
            </a:extLst>
          </p:cNvPr>
          <p:cNvSpPr/>
          <p:nvPr userDrawn="1"/>
        </p:nvSpPr>
        <p:spPr>
          <a:xfrm flipH="1">
            <a:off x="11548260" y="1364776"/>
            <a:ext cx="634190" cy="5412465"/>
          </a:xfrm>
          <a:custGeom>
            <a:avLst/>
            <a:gdLst>
              <a:gd name="connsiteX0" fmla="*/ 0 w 1018277"/>
              <a:gd name="connsiteY0" fmla="*/ 0 h 10370462"/>
              <a:gd name="connsiteX1" fmla="*/ 1010653 w 1018277"/>
              <a:gd name="connsiteY1" fmla="*/ 1925053 h 10370462"/>
              <a:gd name="connsiteX2" fmla="*/ 457200 w 1018277"/>
              <a:gd name="connsiteY2" fmla="*/ 7483642 h 10370462"/>
              <a:gd name="connsiteX3" fmla="*/ 336885 w 1018277"/>
              <a:gd name="connsiteY3" fmla="*/ 10082463 h 10370462"/>
              <a:gd name="connsiteX4" fmla="*/ 433137 w 1018277"/>
              <a:gd name="connsiteY4" fmla="*/ 842211 h 10370462"/>
              <a:gd name="connsiteX5" fmla="*/ 433137 w 1018277"/>
              <a:gd name="connsiteY5" fmla="*/ 842211 h 103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277" h="10370462">
                <a:moveTo>
                  <a:pt x="0" y="0"/>
                </a:moveTo>
                <a:cubicBezTo>
                  <a:pt x="467226" y="338889"/>
                  <a:pt x="934453" y="677779"/>
                  <a:pt x="1010653" y="1925053"/>
                </a:cubicBezTo>
                <a:cubicBezTo>
                  <a:pt x="1086853" y="3172327"/>
                  <a:pt x="569495" y="6124074"/>
                  <a:pt x="457200" y="7483642"/>
                </a:cubicBezTo>
                <a:cubicBezTo>
                  <a:pt x="344905" y="8843210"/>
                  <a:pt x="340895" y="11189368"/>
                  <a:pt x="336885" y="10082463"/>
                </a:cubicBezTo>
                <a:cubicBezTo>
                  <a:pt x="332875" y="8975558"/>
                  <a:pt x="433137" y="842211"/>
                  <a:pt x="433137" y="842211"/>
                </a:cubicBezTo>
                <a:lnTo>
                  <a:pt x="433137" y="842211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Isosceles Triangle 26">
            <a:extLst>
              <a:ext uri="{FF2B5EF4-FFF2-40B4-BE49-F238E27FC236}">
                <a16:creationId xmlns="" xmlns:a16="http://schemas.microsoft.com/office/drawing/2014/main" id="{421A0264-B485-456C-906C-5ED14F4AB802}"/>
              </a:ext>
            </a:extLst>
          </p:cNvPr>
          <p:cNvSpPr/>
          <p:nvPr userDrawn="1"/>
        </p:nvSpPr>
        <p:spPr>
          <a:xfrm>
            <a:off x="11037908" y="2463421"/>
            <a:ext cx="1033588" cy="3834764"/>
          </a:xfrm>
          <a:prstGeom prst="triangle">
            <a:avLst>
              <a:gd name="adj" fmla="val 100000"/>
            </a:avLst>
          </a:prstGeom>
          <a:solidFill>
            <a:srgbClr val="002060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="" xmlns:a16="http://schemas.microsoft.com/office/drawing/2014/main" id="{C03B9BF8-FB32-43C8-BC32-A97D5A976E92}"/>
              </a:ext>
            </a:extLst>
          </p:cNvPr>
          <p:cNvSpPr/>
          <p:nvPr userDrawn="1"/>
        </p:nvSpPr>
        <p:spPr>
          <a:xfrm rot="16200000">
            <a:off x="8203363" y="2642650"/>
            <a:ext cx="776337" cy="7651610"/>
          </a:xfrm>
          <a:custGeom>
            <a:avLst/>
            <a:gdLst>
              <a:gd name="connsiteX0" fmla="*/ 0 w 1018277"/>
              <a:gd name="connsiteY0" fmla="*/ 0 h 10370462"/>
              <a:gd name="connsiteX1" fmla="*/ 1010653 w 1018277"/>
              <a:gd name="connsiteY1" fmla="*/ 1925053 h 10370462"/>
              <a:gd name="connsiteX2" fmla="*/ 457200 w 1018277"/>
              <a:gd name="connsiteY2" fmla="*/ 7483642 h 10370462"/>
              <a:gd name="connsiteX3" fmla="*/ 336885 w 1018277"/>
              <a:gd name="connsiteY3" fmla="*/ 10082463 h 10370462"/>
              <a:gd name="connsiteX4" fmla="*/ 433137 w 1018277"/>
              <a:gd name="connsiteY4" fmla="*/ 842211 h 10370462"/>
              <a:gd name="connsiteX5" fmla="*/ 433137 w 1018277"/>
              <a:gd name="connsiteY5" fmla="*/ 842211 h 103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277" h="10370462">
                <a:moveTo>
                  <a:pt x="0" y="0"/>
                </a:moveTo>
                <a:cubicBezTo>
                  <a:pt x="467226" y="338889"/>
                  <a:pt x="934453" y="677779"/>
                  <a:pt x="1010653" y="1925053"/>
                </a:cubicBezTo>
                <a:cubicBezTo>
                  <a:pt x="1086853" y="3172327"/>
                  <a:pt x="569495" y="6124074"/>
                  <a:pt x="457200" y="7483642"/>
                </a:cubicBezTo>
                <a:cubicBezTo>
                  <a:pt x="344905" y="8843210"/>
                  <a:pt x="340895" y="11189368"/>
                  <a:pt x="336885" y="10082463"/>
                </a:cubicBezTo>
                <a:cubicBezTo>
                  <a:pt x="332875" y="8975558"/>
                  <a:pt x="433137" y="842211"/>
                  <a:pt x="433137" y="842211"/>
                </a:cubicBezTo>
                <a:lnTo>
                  <a:pt x="433137" y="842211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Isosceles Triangle 27">
            <a:extLst>
              <a:ext uri="{FF2B5EF4-FFF2-40B4-BE49-F238E27FC236}">
                <a16:creationId xmlns="" xmlns:a16="http://schemas.microsoft.com/office/drawing/2014/main" id="{2A693735-B90A-44BE-AC5C-8449508DBC92}"/>
              </a:ext>
            </a:extLst>
          </p:cNvPr>
          <p:cNvSpPr/>
          <p:nvPr userDrawn="1"/>
        </p:nvSpPr>
        <p:spPr>
          <a:xfrm>
            <a:off x="74759" y="3726678"/>
            <a:ext cx="410348" cy="2844800"/>
          </a:xfrm>
          <a:prstGeom prst="triangle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1D2049B8-33E8-42C3-B3C0-6444E53B15C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5844851"/>
            <a:ext cx="4753519" cy="1063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C538862C-D2F1-4929-9382-F0C48649B7F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770594" y="5376041"/>
            <a:ext cx="2116827" cy="1149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 cap="none" spc="0">
          <a:ln w="0"/>
          <a:solidFill>
            <a:srgbClr val="002060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2060"/>
        </a:buClr>
        <a:buSzPct val="80000"/>
        <a:buFont typeface="Wingdings 3" charset="2"/>
        <a:buChar char="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02060"/>
        </a:buClr>
        <a:buSzPct val="80000"/>
        <a:buFont typeface="Wingdings 3" charset="2"/>
        <a:buChar char="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2060"/>
        </a:buClr>
        <a:buSzPct val="80000"/>
        <a:buFont typeface="Wingdings 3" charset="2"/>
        <a:buChar char="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2060"/>
        </a:buClr>
        <a:buSzPct val="80000"/>
        <a:buFont typeface="Wingdings 3" charset="2"/>
        <a:buChar char="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2060"/>
        </a:buClr>
        <a:buSzPct val="80000"/>
        <a:buFont typeface="Wingdings 3" charset="2"/>
        <a:buChar char="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6162" y="1782697"/>
            <a:ext cx="8332479" cy="1805891"/>
          </a:xfrm>
        </p:spPr>
        <p:txBody>
          <a:bodyPr/>
          <a:lstStyle/>
          <a:p>
            <a:r>
              <a:rPr lang="pt-BR" sz="3000" dirty="0" smtClean="0"/>
              <a:t>IDENTIFICANDO O ESTRESSE OCUPACIONAL DE PROFISSIONAIS DE ENFERMAGEM QUE ATUAM NA UNIDADE DE TERAPIA INTENSIVA DE UM HOSPITAL DE ENSINO</a:t>
            </a:r>
            <a:endParaRPr lang="pt-BR" sz="3000" dirty="0"/>
          </a:p>
        </p:txBody>
      </p:sp>
      <p:sp>
        <p:nvSpPr>
          <p:cNvPr id="4" name="Subtítulo 3">
            <a:extLst>
              <a:ext uri="{FF2B5EF4-FFF2-40B4-BE49-F238E27FC236}">
                <a16:creationId xmlns="" xmlns:a16="http://schemas.microsoft.com/office/drawing/2014/main" id="{3449730F-FD33-4170-B58D-0F339150B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994" y="4088921"/>
            <a:ext cx="7929542" cy="1742536"/>
          </a:xfrm>
        </p:spPr>
        <p:txBody>
          <a:bodyPr>
            <a:normAutofit fontScale="62500" lnSpcReduction="20000"/>
          </a:bodyPr>
          <a:lstStyle/>
          <a:p>
            <a:r>
              <a:rPr lang="pt-BR" dirty="0" err="1" smtClean="0"/>
              <a:t>Greice</a:t>
            </a:r>
            <a:r>
              <a:rPr lang="pt-BR" dirty="0" smtClean="0"/>
              <a:t> Kelly </a:t>
            </a:r>
            <a:r>
              <a:rPr lang="pt-BR" dirty="0" err="1" smtClean="0"/>
              <a:t>Plameira</a:t>
            </a:r>
            <a:r>
              <a:rPr lang="pt-BR" dirty="0" smtClean="0"/>
              <a:t> Campos</a:t>
            </a:r>
          </a:p>
          <a:p>
            <a:r>
              <a:rPr lang="pt-BR" dirty="0" smtClean="0"/>
              <a:t>Fernanda </a:t>
            </a:r>
            <a:r>
              <a:rPr lang="pt-BR" dirty="0" err="1" smtClean="0"/>
              <a:t>Pampolini</a:t>
            </a:r>
            <a:r>
              <a:rPr lang="pt-BR" dirty="0" smtClean="0"/>
              <a:t> </a:t>
            </a:r>
            <a:r>
              <a:rPr lang="pt-BR" dirty="0" err="1" smtClean="0"/>
              <a:t>Lindner</a:t>
            </a:r>
            <a:endParaRPr lang="pt-BR" dirty="0" smtClean="0"/>
          </a:p>
          <a:p>
            <a:r>
              <a:rPr lang="pt-BR" dirty="0" smtClean="0"/>
              <a:t>Marcos Campos </a:t>
            </a:r>
            <a:r>
              <a:rPr lang="pt-BR" dirty="0" err="1" smtClean="0"/>
              <a:t>Pontara</a:t>
            </a:r>
            <a:endParaRPr lang="pt-BR" dirty="0" smtClean="0"/>
          </a:p>
          <a:p>
            <a:r>
              <a:rPr lang="pt-BR" dirty="0" err="1" smtClean="0"/>
              <a:t>Adriene</a:t>
            </a:r>
            <a:r>
              <a:rPr lang="pt-BR" dirty="0" smtClean="0"/>
              <a:t> de Freitas Moreno Rodrigues</a:t>
            </a:r>
          </a:p>
          <a:p>
            <a:r>
              <a:rPr lang="pt-BR" dirty="0" smtClean="0"/>
              <a:t>Luciano Antonio Rodrigues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9991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A551-EB72-4154-9B82-1C24DCF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5742" t="50000" r="26172" b="32292"/>
          <a:stretch>
            <a:fillRect/>
          </a:stretch>
        </p:blipFill>
        <p:spPr bwMode="auto">
          <a:xfrm>
            <a:off x="518740" y="1293961"/>
            <a:ext cx="9204163" cy="35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394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F04E4E-8C10-4416-8065-CB12E091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9D8B2C5-A3A5-498D-B5E5-699BFD3B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53156"/>
            <a:ext cx="9061889" cy="51281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Os profissionais desta unidade não apresentam níveis elevados de estresse;</a:t>
            </a:r>
          </a:p>
          <a:p>
            <a:r>
              <a:rPr lang="pt-BR" dirty="0" smtClean="0"/>
              <a:t>90% dos respondentes menos de 5 anos de trabalho na área;</a:t>
            </a:r>
          </a:p>
          <a:p>
            <a:r>
              <a:rPr lang="pt-BR" dirty="0" smtClean="0"/>
              <a:t>Bom relacionamento interpessoal entre os profissionais das </a:t>
            </a:r>
            <a:r>
              <a:rPr lang="pt-BR" dirty="0" err="1" smtClean="0"/>
              <a:t>UTIs</a:t>
            </a:r>
            <a:r>
              <a:rPr lang="pt-BR" dirty="0" smtClean="0"/>
              <a:t>;</a:t>
            </a:r>
          </a:p>
          <a:p>
            <a:r>
              <a:rPr lang="pt-BR" dirty="0" smtClean="0"/>
              <a:t>Companheirismo entre a equipe;</a:t>
            </a:r>
          </a:p>
          <a:p>
            <a:r>
              <a:rPr lang="pt-BR" dirty="0" smtClean="0"/>
              <a:t>Praticantes de atividades físicas, não são alcoolistas e nem tabagistas;</a:t>
            </a:r>
          </a:p>
          <a:p>
            <a:r>
              <a:rPr lang="pt-BR" dirty="0" smtClean="0"/>
              <a:t>Ambiente </a:t>
            </a:r>
            <a:r>
              <a:rPr lang="pt-BR" dirty="0" err="1" smtClean="0"/>
              <a:t>nosológico</a:t>
            </a:r>
            <a:r>
              <a:rPr lang="pt-BR" dirty="0" smtClean="0"/>
              <a:t> para o esgotamento ocupacional X estratégias pessoais para lidar com o estresse.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1590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A9F2D1-101F-430C-ACE7-8345BD60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738F669-DC59-4AAC-ABA5-D703152A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9" y="1194696"/>
            <a:ext cx="9109494" cy="51281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ARRUDA,  Aline Cristina et.al. Justificativas e motivações do consumo e não consumo do café. 2009. Disponível em:. Acesso em: 27 out. 2016. </a:t>
            </a:r>
          </a:p>
          <a:p>
            <a:r>
              <a:rPr lang="pt-BR" dirty="0" smtClean="0"/>
              <a:t>AUGUSTO, Ivair. Entendendo o mecanismo do estresse. 2010. Disponível em:. Acesso em: 27 out. 2016. </a:t>
            </a:r>
          </a:p>
          <a:p>
            <a:r>
              <a:rPr lang="pt-BR" dirty="0" smtClean="0"/>
              <a:t>BACK, Lia </a:t>
            </a:r>
            <a:r>
              <a:rPr lang="pt-BR" dirty="0" err="1" smtClean="0"/>
              <a:t>Kubelka</a:t>
            </a:r>
            <a:r>
              <a:rPr lang="pt-BR" dirty="0" smtClean="0"/>
              <a:t>. Os carboidratos são mesmos vilões da dieta e culpados pelo ganho de peso? 2015. Disponível em:. Acesso em: 26 out. 2016. </a:t>
            </a:r>
          </a:p>
          <a:p>
            <a:r>
              <a:rPr lang="pt-BR" dirty="0" smtClean="0"/>
              <a:t>BATISTA, Karla de Melo; BIANCHI, Estela Regina Ferraz. Estresse do enfermeiro na unidade de emergência. 2006. Disponível em: . Acesso em: 29 ago. 2015.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3210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A9F2D1-101F-430C-ACE7-8345BD60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738F669-DC59-4AAC-ABA5-D703152A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099805"/>
            <a:ext cx="9592574" cy="4852421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BATISTA, </a:t>
            </a:r>
            <a:r>
              <a:rPr lang="pt-BR" dirty="0" err="1" smtClean="0"/>
              <a:t>Lucilaine</a:t>
            </a:r>
            <a:r>
              <a:rPr lang="pt-BR" dirty="0" smtClean="0"/>
              <a:t> Soares Alves. Estresse ocupacional e enfermagem: abordagem em unidade de atenção a saúde mental. 2005. Disponível em: . Acesso em: 27 set. 2015. </a:t>
            </a:r>
          </a:p>
          <a:p>
            <a:r>
              <a:rPr lang="pt-BR" dirty="0" smtClean="0"/>
              <a:t>BENEDITO, Gladys </a:t>
            </a:r>
            <a:r>
              <a:rPr lang="pt-BR" dirty="0" err="1" smtClean="0"/>
              <a:t>Amelia</a:t>
            </a:r>
            <a:r>
              <a:rPr lang="pt-BR" dirty="0" smtClean="0"/>
              <a:t> Velez et. al. Desenvolvimento de competências gerais durante o estágio supervisionado. 2012. Disponível em: . Acesso em: 02 jul. 2016. </a:t>
            </a:r>
          </a:p>
          <a:p>
            <a:r>
              <a:rPr lang="pt-BR" dirty="0" smtClean="0"/>
              <a:t>BONITA R;BEAGLEHOLE R;KJELLSTRÖM,T. Epidemiologia Básica. 2. ed. São Paulo.Organização Mundial da Saúde, 2010. Disponível em: Acesso em: 02 jul. 2016. </a:t>
            </a:r>
          </a:p>
          <a:p>
            <a:r>
              <a:rPr lang="pt-BR" dirty="0" smtClean="0"/>
              <a:t>BRASIL, Ministério da Saúde. Pratique atividade física e combata o estresse. 2016. Disponível em:. Acesso em: 18 out. 2016.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3210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0684" y="392628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“Não </a:t>
            </a:r>
            <a:r>
              <a:rPr lang="pt-BR" dirty="0"/>
              <a:t>sabendo que era impossível, foi lá e </a:t>
            </a:r>
            <a:r>
              <a:rPr lang="pt-BR" dirty="0" smtClean="0"/>
              <a:t>fez“. </a:t>
            </a:r>
            <a:endParaRPr lang="pt-BR" dirty="0"/>
          </a:p>
          <a:p>
            <a:pPr algn="ctr"/>
            <a:r>
              <a:rPr lang="pt-BR" dirty="0"/>
              <a:t>(Jean Cocteau)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CEB488DC-5708-4A74-A3C4-F63B3EFE7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654" y="2278596"/>
            <a:ext cx="8332479" cy="823151"/>
          </a:xfrm>
        </p:spPr>
        <p:txBody>
          <a:bodyPr/>
          <a:lstStyle/>
          <a:p>
            <a:r>
              <a:rPr lang="pt-BR" dirty="0"/>
              <a:t>Obrigada!</a:t>
            </a:r>
          </a:p>
        </p:txBody>
      </p:sp>
    </p:spTree>
    <p:extLst>
      <p:ext uri="{BB962C8B-B14F-4D97-AF65-F5344CB8AC3E}">
        <p14:creationId xmlns="" xmlns:p14="http://schemas.microsoft.com/office/powerpoint/2010/main" val="190459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105469"/>
            <a:ext cx="8596668" cy="4422495"/>
          </a:xfrm>
        </p:spPr>
        <p:txBody>
          <a:bodyPr/>
          <a:lstStyle/>
          <a:p>
            <a:r>
              <a:rPr lang="pt-BR" dirty="0" smtClean="0"/>
              <a:t>Ambiente hospitalar</a:t>
            </a:r>
          </a:p>
          <a:p>
            <a:r>
              <a:rPr lang="pt-BR" dirty="0" smtClean="0"/>
              <a:t>Unidade de Terapia Intensiva (UTI)</a:t>
            </a:r>
          </a:p>
          <a:p>
            <a:r>
              <a:rPr lang="pt-BR" dirty="0" smtClean="0"/>
              <a:t>Estresse ocupacional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O paciente na Unidade de Terapia Intensiva: mitos e verdades | VE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527" y="2881763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000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EAC30A-9504-48E6-A04D-4B7F62EC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A84CE8F-EC22-4F7F-9282-5A23E982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4696"/>
            <a:ext cx="8915240" cy="512819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Identificar o estresse ocupacional dos profissionais de enfermagem que atuam nas </a:t>
            </a:r>
            <a:r>
              <a:rPr lang="pt-BR" dirty="0" err="1" smtClean="0"/>
              <a:t>UTIs</a:t>
            </a:r>
            <a:r>
              <a:rPr lang="pt-BR" dirty="0" smtClean="0"/>
              <a:t> de um hospital de ensino;</a:t>
            </a:r>
          </a:p>
          <a:p>
            <a:r>
              <a:rPr lang="pt-BR" dirty="0" smtClean="0"/>
              <a:t>Identificar a presença da Síndrome de </a:t>
            </a:r>
            <a:r>
              <a:rPr lang="pt-BR" dirty="0" err="1" smtClean="0"/>
              <a:t>Burnout</a:t>
            </a:r>
            <a:r>
              <a:rPr lang="pt-BR" dirty="0" smtClean="0"/>
              <a:t> e seu grau de severidade;</a:t>
            </a:r>
          </a:p>
          <a:p>
            <a:r>
              <a:rPr lang="pt-BR" dirty="0" smtClean="0"/>
              <a:t>Apresentar para a instituição informações sobre possíveis fatores condicionantes e determinantes da Síndrome de </a:t>
            </a:r>
            <a:r>
              <a:rPr lang="pt-BR" dirty="0" err="1" smtClean="0"/>
              <a:t>Burnout</a:t>
            </a:r>
            <a:r>
              <a:rPr lang="pt-BR" dirty="0" smtClean="0"/>
              <a:t> entre os profissionais;</a:t>
            </a:r>
          </a:p>
          <a:p>
            <a:r>
              <a:rPr lang="pt-BR" dirty="0" smtClean="0"/>
              <a:t>Identificar o que os profissionais de enfermagem da UTI fazem para diminuir o nível de estresse do seu ambiente de trabalho.</a:t>
            </a:r>
          </a:p>
        </p:txBody>
      </p:sp>
    </p:spTree>
    <p:extLst>
      <p:ext uri="{BB962C8B-B14F-4D97-AF65-F5344CB8AC3E}">
        <p14:creationId xmlns="" xmlns:p14="http://schemas.microsoft.com/office/powerpoint/2010/main" val="20830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8AAB58-5F5E-49B1-9BE3-1A1157FE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8CE92F6-67D5-4006-978E-A62D723D0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 de estudo</a:t>
            </a:r>
          </a:p>
          <a:p>
            <a:r>
              <a:rPr lang="pt-BR" dirty="0" smtClean="0"/>
              <a:t>Universo do estudo</a:t>
            </a:r>
          </a:p>
          <a:p>
            <a:r>
              <a:rPr lang="pt-BR" dirty="0" smtClean="0"/>
              <a:t>Amostra</a:t>
            </a:r>
          </a:p>
          <a:p>
            <a:r>
              <a:rPr lang="pt-BR" dirty="0" smtClean="0"/>
              <a:t>Coleta de dados</a:t>
            </a:r>
          </a:p>
          <a:p>
            <a:r>
              <a:rPr lang="pt-BR" dirty="0" smtClean="0"/>
              <a:t>Análise dos resultados (</a:t>
            </a:r>
            <a:r>
              <a:rPr lang="pt-BR" dirty="0" err="1" smtClean="0"/>
              <a:t>Sphinx</a:t>
            </a:r>
            <a:r>
              <a:rPr lang="pt-BR" dirty="0" smtClean="0"/>
              <a:t> Léxica versão 5.1.0.4.)</a:t>
            </a:r>
          </a:p>
          <a:p>
            <a:r>
              <a:rPr lang="pt-BR" dirty="0" smtClean="0"/>
              <a:t>Aspectos éticos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448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A551-EB72-4154-9B82-1C24DCF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A6672C7-A46B-486E-8A0F-28FCAA0D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u="sng" dirty="0" smtClean="0"/>
              <a:t>PERFIL DOS RESPONDENTES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Informações pessoais</a:t>
            </a:r>
          </a:p>
          <a:p>
            <a:r>
              <a:rPr lang="pt-BR" dirty="0" smtClean="0"/>
              <a:t>Perfil do profissional </a:t>
            </a:r>
          </a:p>
          <a:p>
            <a:r>
              <a:rPr lang="pt-BR" dirty="0" smtClean="0"/>
              <a:t>Estilo de vida dos respondentes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394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A551-EB72-4154-9B82-1C24DCF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682" t="26517" r="29594" b="9130"/>
          <a:stretch>
            <a:fillRect/>
          </a:stretch>
        </p:blipFill>
        <p:spPr bwMode="auto">
          <a:xfrm>
            <a:off x="1202013" y="882847"/>
            <a:ext cx="7346763" cy="489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394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A551-EB72-4154-9B82-1C24DCF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195" t="34375" r="30859" b="10416"/>
          <a:stretch>
            <a:fillRect/>
          </a:stretch>
        </p:blipFill>
        <p:spPr bwMode="auto">
          <a:xfrm>
            <a:off x="1181819" y="958309"/>
            <a:ext cx="7709885" cy="48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394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A551-EB72-4154-9B82-1C24DCF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195" t="22916" r="31445" b="4166"/>
          <a:stretch>
            <a:fillRect/>
          </a:stretch>
        </p:blipFill>
        <p:spPr bwMode="auto">
          <a:xfrm>
            <a:off x="957532" y="893898"/>
            <a:ext cx="7237562" cy="48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394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A551-EB72-4154-9B82-1C24DCF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781" t="32292" r="31445" b="47916"/>
          <a:stretch>
            <a:fillRect/>
          </a:stretch>
        </p:blipFill>
        <p:spPr bwMode="auto">
          <a:xfrm>
            <a:off x="1497739" y="999842"/>
            <a:ext cx="74295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5390" t="66667" r="31836" b="11458"/>
          <a:stretch>
            <a:fillRect/>
          </a:stretch>
        </p:blipFill>
        <p:spPr bwMode="auto">
          <a:xfrm>
            <a:off x="1391796" y="3363496"/>
            <a:ext cx="75009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39409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Personalizada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7A2E3"/>
      </a:accent1>
      <a:accent2>
        <a:srgbClr val="7030A0"/>
      </a:accent2>
      <a:accent3>
        <a:srgbClr val="C7A2E3"/>
      </a:accent3>
      <a:accent4>
        <a:srgbClr val="F27E19"/>
      </a:accent4>
      <a:accent5>
        <a:srgbClr val="F2AC19"/>
      </a:accent5>
      <a:accent6>
        <a:srgbClr val="BC80E0"/>
      </a:accent6>
      <a:hlink>
        <a:srgbClr val="542378"/>
      </a:hlink>
      <a:folHlink>
        <a:srgbClr val="7030A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3351</TotalTime>
  <Words>493</Words>
  <Application>Microsoft Office PowerPoint</Application>
  <PresentationFormat>Personalizar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Facetado</vt:lpstr>
      <vt:lpstr>IDENTIFICANDO O ESTRESSE OCUPACIONAL DE PROFISSIONAIS DE ENFERMAGEM QUE ATUAM NA UNIDADE DE TERAPIA INTENSIVA DE UM HOSPITAL DE ENSINO</vt:lpstr>
      <vt:lpstr>Introdução</vt:lpstr>
      <vt:lpstr>Objetivo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Conclusão</vt:lpstr>
      <vt:lpstr>Referências</vt:lpstr>
      <vt:lpstr>Referências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Greice Kelly</cp:lastModifiedBy>
  <cp:revision>29</cp:revision>
  <dcterms:created xsi:type="dcterms:W3CDTF">2015-08-19T14:56:58Z</dcterms:created>
  <dcterms:modified xsi:type="dcterms:W3CDTF">2020-11-11T21:36:32Z</dcterms:modified>
</cp:coreProperties>
</file>